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58" r:id="rId15"/>
    <p:sldId id="259" r:id="rId16"/>
    <p:sldId id="262" r:id="rId17"/>
    <p:sldId id="263" r:id="rId18"/>
    <p:sldId id="284" r:id="rId19"/>
    <p:sldId id="265" r:id="rId20"/>
    <p:sldId id="266" r:id="rId21"/>
    <p:sldId id="285" r:id="rId22"/>
    <p:sldId id="267" r:id="rId23"/>
    <p:sldId id="268" r:id="rId24"/>
    <p:sldId id="269" r:id="rId25"/>
    <p:sldId id="270" r:id="rId26"/>
    <p:sldId id="27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6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D2358C-E975-4A0A-9B6D-155533803A2A}" type="datetimeFigureOut">
              <a:rPr lang="ru-RU" smtClean="0"/>
              <a:pPr/>
              <a:t>31.03.2021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0D354F-7028-4902-BF39-9919A24FA65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kk-KZ" sz="1200" kern="1200" dirty="0" smtClean="0">
                <a:solidFill>
                  <a:schemeClr val="tx1"/>
                </a:solidFill>
                <a:effectLst/>
                <a:latin typeface="+mn-lt"/>
                <a:ea typeface="+mn-ea"/>
                <a:cs typeface="+mn-cs"/>
              </a:rPr>
              <a:t>Күнделікті өмірде «түтін» ұғымы отынның жануы кезінде туындайтын жүйені білдіреді, және әдетте күйе мен заланың қатты бөлшектерінен де тұруы мүмкін. Сонымен қатар оның құрамында отынды айдаудың өнімдері және су буының конденсациясының нәтижесінде пайда болған су тамшылары болуы мүмкін. Дисперсті фазасының бөлшектері атмосферадан дымқылдың біршама бөлігін адсорбирленген түтіндер тұман да түтін де бола алатыны анық. Көбіне түтінденген атмосфераның ылғалдауынан пайда болатын мұндай жүйелер, әсіресе үлкен өндірістік қалаларда, ағылшын терминімен «смог» (smog – smoke (түтін) + fog (тұман)) деп аталады.</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6D61CE35-C856-461C-B43B-1FFCE6961D9B}" type="slidenum">
              <a:rPr lang="ru-RU" smtClean="0"/>
              <a:pPr/>
              <a:t>3</a:t>
            </a:fld>
            <a:endParaRPr lang="ru-RU"/>
          </a:p>
        </p:txBody>
      </p:sp>
    </p:spTree>
    <p:extLst>
      <p:ext uri="{BB962C8B-B14F-4D97-AF65-F5344CB8AC3E}">
        <p14:creationId xmlns:p14="http://schemas.microsoft.com/office/powerpoint/2010/main" xmlns="" val="286332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D61CE35-C856-461C-B43B-1FFCE6961D9B}" type="slidenum">
              <a:rPr lang="ru-RU" smtClean="0"/>
              <a:pPr/>
              <a:t>5</a:t>
            </a:fld>
            <a:endParaRPr lang="ru-RU"/>
          </a:p>
        </p:txBody>
      </p:sp>
    </p:spTree>
    <p:extLst>
      <p:ext uri="{BB962C8B-B14F-4D97-AF65-F5344CB8AC3E}">
        <p14:creationId xmlns:p14="http://schemas.microsoft.com/office/powerpoint/2010/main" xmlns="" val="2260934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Сүзу арқылы газ фазасынан біршама ұсақ бөлшектерді бөліп алуға болады. Сүзгілерді газға қарсы құрылғыларда улы түтіндерді ұстап қалу үшін, таза ауа алу үшін және бірқатар жағдайларда қолданады. Сүзгінің торлы және талшықты түрі болады. Торлы сүзгілер аэрозольдің салыстырмалы түрде ірі бөлшектерін ұстап қалу үшін қолданылады. Оларды металл тордың немесе матаның бірнеше қабатынан дайындайды. Бұл сүзгілердің әсер етуі бөлшектердің инерциялық шөгуі мен тор ұяшықтарынан өтпейтін ірі бөлшектерді ұстап қалуға негізделегн. Торлы сүзгілердің тиімділігі оларды сүзгіден өткен дисперсті фазамен толтыру есебінен біршама артады, себебі сүзгі бетінде шаң қабаты түзілу есебінен, аэрозоль ағыны өтетін саңылау диаметрлері кішірейеді. Сондықтан кейде мата сүзгілерге оларды қолданбастан бұрын асбестті шаң жағады, немесе мата сүзгілерді тазаланған кезде олардың бетінде шаң қабатының бір бөлігін әдейі қалдырады.</a:t>
            </a:r>
            <a:endParaRPr lang="ru-RU" dirty="0"/>
          </a:p>
        </p:txBody>
      </p:sp>
      <p:sp>
        <p:nvSpPr>
          <p:cNvPr id="4" name="Номер слайда 3"/>
          <p:cNvSpPr>
            <a:spLocks noGrp="1"/>
          </p:cNvSpPr>
          <p:nvPr>
            <p:ph type="sldNum" sz="quarter" idx="10"/>
          </p:nvPr>
        </p:nvSpPr>
        <p:spPr/>
        <p:txBody>
          <a:bodyPr/>
          <a:lstStyle/>
          <a:p>
            <a:fld id="{E10D354F-7028-4902-BF39-9919A24FA65E}" type="slidenum">
              <a:rPr lang="ru-RU" smtClean="0"/>
              <a:pPr/>
              <a:t>15</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Талшықты сүзгілерді арнайы қатты қағаздан, сүзгі қағаздан және басқа да талшықты материалдардандан дайындайды. Айтарлықтай гидравмикалық кедергінің болу әсерінен бұл сүзгілер, аэрозоль ағысының азғантай жылдамдықтарында ғана қолданылады.</a:t>
            </a:r>
            <a:endParaRPr lang="en-US" dirty="0" smtClean="0"/>
          </a:p>
          <a:p>
            <a:r>
              <a:rPr lang="kk-KZ" dirty="0" smtClean="0"/>
              <a:t> Талшықты сүзгілердің өнімділігін арттыру үшін, оларды көбіне «теріс» (ұлғайтылған) бетінен дайындайды. Талшықты сүзгідегі аэрозоль ағысының сипаты біршама күрделі, себебі ағын ретсіз орналасқан талшықтардан келе отырып, үнемі аз бағытын өзгертіп отырады.</a:t>
            </a:r>
            <a:endParaRPr lang="en-US" dirty="0" smtClean="0"/>
          </a:p>
          <a:p>
            <a:r>
              <a:rPr lang="kk-KZ" dirty="0" smtClean="0"/>
              <a:t> Талшықты сүзгілердің әсері ирнерциялық шөгуге қозғалған бөлшектерінің талшық бетіндегі қандай да бір кедергіге жабысып қалуымен түсіндіріледі. Әртүрлі факторлар, әртүрлі құбылыстарға әрқалай әсер етеді, солардың негізінде аэрозольді сүзу кезіндегі дисперсті фазаны бөліп алу негізделген. </a:t>
            </a:r>
            <a:endParaRPr lang="ru-RU" dirty="0"/>
          </a:p>
        </p:txBody>
      </p:sp>
      <p:sp>
        <p:nvSpPr>
          <p:cNvPr id="4" name="Номер слайда 3"/>
          <p:cNvSpPr>
            <a:spLocks noGrp="1"/>
          </p:cNvSpPr>
          <p:nvPr>
            <p:ph type="sldNum" sz="quarter" idx="10"/>
          </p:nvPr>
        </p:nvSpPr>
        <p:spPr/>
        <p:txBody>
          <a:bodyPr/>
          <a:lstStyle/>
          <a:p>
            <a:fld id="{E10D354F-7028-4902-BF39-9919A24FA65E}" type="slidenum">
              <a:rPr lang="ru-RU" smtClean="0"/>
              <a:pPr/>
              <a:t>16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4EE35-EEFC-41E8-8B2B-E120406C38EB}" type="datetimeFigureOut">
              <a:rPr lang="ru-RU" smtClean="0"/>
              <a:pPr/>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7FABF7-8A69-48E4-B700-A91900217FE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4EE35-EEFC-41E8-8B2B-E120406C38EB}" type="datetimeFigureOut">
              <a:rPr lang="ru-RU" smtClean="0"/>
              <a:pPr/>
              <a:t>31.03.2021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FABF7-8A69-48E4-B700-A91900217FE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dirty="0"/>
              <a:t>Дәріс </a:t>
            </a:r>
            <a:r>
              <a:rPr lang="kk-KZ" b="1" dirty="0" smtClean="0"/>
              <a:t>1</a:t>
            </a:r>
            <a:r>
              <a:rPr lang="en-US" b="1" smtClean="0"/>
              <a:t>0</a:t>
            </a:r>
            <a:r>
              <a:rPr lang="kk-KZ" b="1" smtClean="0"/>
              <a:t>. </a:t>
            </a:r>
            <a:r>
              <a:rPr lang="kk-KZ" b="1" dirty="0" smtClean="0"/>
              <a:t>Аэрозольдер. Аэрозольдерді алу. Аэрозольдердің агрегаттық тұрақтылығы</a:t>
            </a:r>
            <a:r>
              <a:rPr lang="en-US" b="1" dirty="0" smtClean="0"/>
              <a:t>.</a:t>
            </a:r>
            <a:r>
              <a:rPr lang="kk-KZ" b="1" dirty="0" smtClean="0"/>
              <a:t>Аэрозольдердің </a:t>
            </a:r>
            <a:r>
              <a:rPr lang="kk-KZ" b="1" dirty="0"/>
              <a:t>бұзылуы</a:t>
            </a:r>
            <a:r>
              <a:rPr lang="ru-RU" dirty="0"/>
              <a:t/>
            </a:r>
            <a:br>
              <a:rPr lang="ru-RU" dirty="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70000" lnSpcReduction="20000"/>
          </a:bodyPr>
          <a:lstStyle/>
          <a:p>
            <a:r>
              <a:rPr lang="kk-KZ" dirty="0"/>
              <a:t>Аэрозольдердегі бөлшектердің таралу қисығы, яғни ондағы әртүрлі радиустарға ие бөлшектердің болуы, аэрозольдердің туындау шарттарынан және аэрозольді алғаннан кейінгі үрдістерден тәуелді (агрегация, коалеценция, изотермиялық айдау).</a:t>
            </a:r>
            <a:endParaRPr lang="ru-RU" dirty="0"/>
          </a:p>
          <a:p>
            <a:r>
              <a:rPr lang="kk-KZ" dirty="0"/>
              <a:t>Аэрозоль бөлшектерінің пішіні, дисперстік фаза құрамының агрегаттық күйіне тәуелді. Түтіннің бөлшектері әртүрлі пішіндерге ие болуы мүмкін, мысалы ине тәрізді, жұлдыз, таспа тәрізді. Түтін бөлшектері күрделі агрегаттан тұруы мүмкін, ал тумандарға болса тамшылардың соқтығысуы әдетте коалесценцияға әкеледі де үлкен өлшемді тамшылардың түзілуін тудырады.</a:t>
            </a:r>
            <a:endParaRPr lang="ru-RU" dirty="0"/>
          </a:p>
          <a:p>
            <a:r>
              <a:rPr lang="kk-KZ" dirty="0" smtClean="0"/>
              <a:t>Бөлшектердің </a:t>
            </a:r>
            <a:r>
              <a:rPr lang="kk-KZ" dirty="0"/>
              <a:t>өлшемі мен пішінін қарапайым микроскоппен, ультра немес электронды микроскопия арқылы анықтайды</a:t>
            </a:r>
            <a:r>
              <a:rPr lang="kk-KZ" smtClean="0"/>
              <a:t>.</a:t>
            </a:r>
            <a:r>
              <a:rPr lang="kk-KZ"/>
              <a:t> </a:t>
            </a:r>
            <a:endParaRPr lang="kk-KZ" smtClean="0"/>
          </a:p>
          <a:p>
            <a:r>
              <a:rPr lang="kk-KZ" smtClean="0"/>
              <a:t>Бөлшектердің </a:t>
            </a:r>
            <a:r>
              <a:rPr lang="kk-KZ" dirty="0"/>
              <a:t>борпылдақтығының нәтижесінде, осы бөлшектер тығыздығы, көбіне олар тұратын заттың тығыздығынан біршама төмен болады. Мұны әртүрлі әдістермен алынған кейбір түтіндердің бөлшектерінің тығыздығының мәнінен көруге болады (3 кесте). </a:t>
            </a:r>
            <a:endParaRPr lang="ru-RU" dirty="0"/>
          </a:p>
          <a:p>
            <a:endParaRPr lang="ru-RU" dirty="0"/>
          </a:p>
          <a:p>
            <a:endParaRPr lang="ru-RU" dirty="0"/>
          </a:p>
        </p:txBody>
      </p:sp>
    </p:spTree>
    <p:extLst>
      <p:ext uri="{BB962C8B-B14F-4D97-AF65-F5344CB8AC3E}">
        <p14:creationId xmlns:p14="http://schemas.microsoft.com/office/powerpoint/2010/main" xmlns="" val="1930835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smtClean="0"/>
              <a:t>3 </a:t>
            </a:r>
            <a:r>
              <a:rPr lang="ru-RU" dirty="0" err="1"/>
              <a:t>кесте</a:t>
            </a:r>
            <a:r>
              <a:rPr lang="ru-RU" dirty="0"/>
              <a:t>.</a:t>
            </a:r>
            <a:r>
              <a:rPr lang="kk-KZ" dirty="0"/>
              <a:t> Түтіндегі бөлшектердің тығыздығы</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4062817304"/>
              </p:ext>
            </p:extLst>
          </p:nvPr>
        </p:nvGraphicFramePr>
        <p:xfrm>
          <a:off x="457200" y="1600200"/>
          <a:ext cx="8229600" cy="3545840"/>
        </p:xfrm>
        <a:graphic>
          <a:graphicData uri="http://schemas.openxmlformats.org/drawingml/2006/table">
            <a:tbl>
              <a:tblPr firstRow="1" bandRow="1">
                <a:tableStyleId>{5C22544A-7EE6-4342-B048-85BDC9FD1C3A}</a:tableStyleId>
              </a:tblPr>
              <a:tblGrid>
                <a:gridCol w="2057400"/>
                <a:gridCol w="1913384"/>
                <a:gridCol w="2088232"/>
                <a:gridCol w="2170584"/>
              </a:tblGrid>
              <a:tr h="370840">
                <a:tc rowSpan="2">
                  <a:txBody>
                    <a:bodyPr/>
                    <a:lstStyle/>
                    <a:p>
                      <a:pPr indent="359410" algn="just">
                        <a:lnSpc>
                          <a:spcPct val="115000"/>
                        </a:lnSpc>
                        <a:spcAft>
                          <a:spcPts val="0"/>
                        </a:spcAft>
                      </a:pPr>
                      <a:r>
                        <a:rPr lang="kk-KZ" sz="2000" dirty="0">
                          <a:effectLst/>
                          <a:latin typeface="Times New Roman"/>
                          <a:ea typeface="Times New Roman"/>
                          <a:cs typeface="Times New Roman"/>
                        </a:rPr>
                        <a:t>Зат </a:t>
                      </a:r>
                      <a:endParaRPr lang="ru-RU" sz="2000" dirty="0">
                        <a:effectLst/>
                        <a:latin typeface="Calibri"/>
                        <a:ea typeface="Times New Roman"/>
                        <a:cs typeface="Times New Roman"/>
                      </a:endParaRPr>
                    </a:p>
                  </a:txBody>
                  <a:tcPr marL="68580" marR="68580" marT="0" marB="0"/>
                </a:tc>
                <a:tc gridSpan="2">
                  <a:txBody>
                    <a:bodyPr/>
                    <a:lstStyle/>
                    <a:p>
                      <a:pPr indent="359410" algn="just">
                        <a:lnSpc>
                          <a:spcPct val="115000"/>
                        </a:lnSpc>
                        <a:spcAft>
                          <a:spcPts val="0"/>
                        </a:spcAft>
                      </a:pPr>
                      <a:r>
                        <a:rPr lang="kk-KZ" sz="2000" dirty="0">
                          <a:effectLst/>
                          <a:latin typeface="Times New Roman"/>
                          <a:ea typeface="Times New Roman"/>
                          <a:cs typeface="Times New Roman"/>
                        </a:rPr>
                        <a:t>Тығыздығы </a:t>
                      </a:r>
                      <a:endParaRPr lang="ru-RU" sz="2000" dirty="0">
                        <a:effectLst/>
                        <a:latin typeface="Calibri"/>
                        <a:ea typeface="Times New Roman"/>
                        <a:cs typeface="Times New Roman"/>
                      </a:endParaRPr>
                    </a:p>
                  </a:txBody>
                  <a:tcPr marL="68580" marR="68580" marT="0" marB="0"/>
                </a:tc>
                <a:tc hMerge="1">
                  <a:txBody>
                    <a:bodyPr/>
                    <a:lstStyle/>
                    <a:p>
                      <a:endParaRPr lang="ru-RU"/>
                    </a:p>
                  </a:txBody>
                  <a:tcPr/>
                </a:tc>
                <a:tc rowSpan="2">
                  <a:txBody>
                    <a:bodyPr/>
                    <a:lstStyle/>
                    <a:p>
                      <a:pPr algn="just">
                        <a:lnSpc>
                          <a:spcPct val="115000"/>
                        </a:lnSpc>
                        <a:spcAft>
                          <a:spcPts val="0"/>
                        </a:spcAft>
                      </a:pPr>
                      <a:r>
                        <a:rPr lang="kk-KZ" sz="2000">
                          <a:effectLst/>
                          <a:latin typeface="Times New Roman"/>
                          <a:ea typeface="Times New Roman"/>
                          <a:cs typeface="Times New Roman"/>
                        </a:rPr>
                        <a:t>Түтінді алудың әдісі </a:t>
                      </a:r>
                      <a:endParaRPr lang="ru-RU" sz="2000">
                        <a:effectLst/>
                        <a:latin typeface="Calibri"/>
                        <a:ea typeface="Times New Roman"/>
                        <a:cs typeface="Times New Roman"/>
                      </a:endParaRPr>
                    </a:p>
                  </a:txBody>
                  <a:tcPr marL="68580" marR="68580" marT="0" marB="0"/>
                </a:tc>
              </a:tr>
              <a:tr h="370840">
                <a:tc vMerge="1">
                  <a:txBody>
                    <a:bodyPr/>
                    <a:lstStyle/>
                    <a:p>
                      <a:endParaRPr lang="ru-RU"/>
                    </a:p>
                  </a:txBody>
                  <a:tcPr/>
                </a:tc>
                <a:tc>
                  <a:txBody>
                    <a:bodyPr/>
                    <a:lstStyle/>
                    <a:p>
                      <a:pPr algn="just">
                        <a:lnSpc>
                          <a:spcPct val="115000"/>
                        </a:lnSpc>
                        <a:spcAft>
                          <a:spcPts val="0"/>
                        </a:spcAft>
                      </a:pPr>
                      <a:r>
                        <a:rPr lang="kk-KZ" sz="2000" dirty="0">
                          <a:effectLst/>
                          <a:latin typeface="Times New Roman"/>
                          <a:ea typeface="Times New Roman"/>
                          <a:cs typeface="Times New Roman"/>
                        </a:rPr>
                        <a:t>Шынайы </a:t>
                      </a:r>
                      <a:endParaRPr lang="ru-RU" sz="20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Көрінген </a:t>
                      </a:r>
                      <a:endParaRPr lang="ru-RU" sz="2000" dirty="0">
                        <a:effectLst/>
                        <a:latin typeface="Calibri"/>
                        <a:ea typeface="Times New Roman"/>
                        <a:cs typeface="Times New Roman"/>
                      </a:endParaRPr>
                    </a:p>
                  </a:txBody>
                  <a:tcPr marL="68580" marR="68580" marT="0" marB="0"/>
                </a:tc>
                <a:tc vMerge="1">
                  <a:txBody>
                    <a:bodyPr/>
                    <a:lstStyle/>
                    <a:p>
                      <a:endParaRPr lang="ru-RU"/>
                    </a:p>
                  </a:txBody>
                  <a:tcPr/>
                </a:tc>
              </a:tr>
              <a:tr h="370840">
                <a:tc>
                  <a:txBody>
                    <a:bodyPr/>
                    <a:lstStyle/>
                    <a:p>
                      <a:pPr algn="just">
                        <a:lnSpc>
                          <a:spcPct val="115000"/>
                        </a:lnSpc>
                        <a:spcAft>
                          <a:spcPts val="0"/>
                        </a:spcAft>
                      </a:pPr>
                      <a:r>
                        <a:rPr lang="kk-KZ" sz="2000">
                          <a:effectLst/>
                          <a:latin typeface="Times New Roman"/>
                          <a:ea typeface="Times New Roman"/>
                          <a:cs typeface="Times New Roman"/>
                        </a:rPr>
                        <a:t>Алтын </a:t>
                      </a:r>
                      <a:endParaRPr lang="ru-RU" sz="200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19,3</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dirty="0">
                          <a:effectLst/>
                          <a:latin typeface="Times New Roman"/>
                          <a:ea typeface="Times New Roman"/>
                          <a:cs typeface="Times New Roman"/>
                        </a:rPr>
                        <a:t>0,2-8,0</a:t>
                      </a:r>
                      <a:endParaRPr lang="ru-RU" sz="20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a:effectLst/>
                          <a:latin typeface="Times New Roman"/>
                          <a:ea typeface="Times New Roman"/>
                          <a:cs typeface="Times New Roman"/>
                        </a:rPr>
                        <a:t>Вольтті доғадағы булану </a:t>
                      </a:r>
                      <a:endParaRPr lang="ru-RU" sz="2000">
                        <a:effectLst/>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2000">
                          <a:effectLst/>
                          <a:latin typeface="Times New Roman"/>
                          <a:ea typeface="Times New Roman"/>
                          <a:cs typeface="Times New Roman"/>
                        </a:rPr>
                        <a:t>Сынап </a:t>
                      </a:r>
                      <a:endParaRPr lang="ru-RU" sz="200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13,6</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a:effectLst/>
                          <a:latin typeface="Times New Roman"/>
                          <a:ea typeface="Times New Roman"/>
                          <a:cs typeface="Times New Roman"/>
                        </a:rPr>
                        <a:t>0,07-10,8</a:t>
                      </a:r>
                      <a:endParaRPr lang="ru-RU" sz="20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Қайықшада қыздыру </a:t>
                      </a:r>
                      <a:endParaRPr lang="ru-RU" sz="2000" dirty="0">
                        <a:effectLst/>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2000" dirty="0">
                          <a:effectLst/>
                          <a:latin typeface="Times New Roman"/>
                          <a:ea typeface="Times New Roman"/>
                          <a:cs typeface="Times New Roman"/>
                        </a:rPr>
                        <a:t>Магний оксиді</a:t>
                      </a:r>
                      <a:endParaRPr lang="ru-RU" sz="2000" dirty="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3,6</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a:effectLst/>
                          <a:latin typeface="Times New Roman"/>
                          <a:ea typeface="Times New Roman"/>
                          <a:cs typeface="Times New Roman"/>
                        </a:rPr>
                        <a:t>0,24-3,48</a:t>
                      </a:r>
                      <a:endParaRPr lang="ru-RU" sz="20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Металлдың магнийін жандыру</a:t>
                      </a:r>
                      <a:endParaRPr lang="ru-RU" sz="2000" dirty="0">
                        <a:effectLst/>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2000">
                          <a:effectLst/>
                          <a:latin typeface="Times New Roman"/>
                          <a:ea typeface="Times New Roman"/>
                          <a:cs typeface="Times New Roman"/>
                        </a:rPr>
                        <a:t>Сынап хлориді </a:t>
                      </a:r>
                      <a:endParaRPr lang="ru-RU" sz="200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5,4</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a:effectLst/>
                          <a:latin typeface="Times New Roman"/>
                          <a:ea typeface="Times New Roman"/>
                          <a:cs typeface="Times New Roman"/>
                        </a:rPr>
                        <a:t>0,62-4,3</a:t>
                      </a:r>
                      <a:endParaRPr lang="ru-RU" sz="20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Қайықшада қыздыру </a:t>
                      </a:r>
                      <a:endParaRPr lang="ru-RU" sz="20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xmlns="" val="3824374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Аэрозольдерді алу әдістері </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r>
              <a:rPr lang="kk-KZ" dirty="0" smtClean="0"/>
              <a:t>Лиозольдердегідей аэрозольдерді алу әдістері екіге бөлінеді: диспергациялық және конденсациялық. Жиірек пайдаланатын диспергациялық әдістерді қарастырайық.</a:t>
            </a:r>
            <a:endParaRPr lang="ru-RU" dirty="0" smtClean="0"/>
          </a:p>
          <a:p>
            <a:pPr lvl="0"/>
            <a:r>
              <a:rPr lang="kk-KZ" i="1" dirty="0" smtClean="0"/>
              <a:t>Қысылған ауамен ерітіндіні шашырату</a:t>
            </a:r>
            <a:r>
              <a:rPr lang="kk-KZ" dirty="0" smtClean="0"/>
              <a:t>. Бұл көне әдістердің бірі. Мұны жүзеге асыру үшін әртүрлі түзілімге ие пульверизаторларды қолданады. </a:t>
            </a:r>
            <a:endParaRPr lang="ru-RU" dirty="0" smtClean="0"/>
          </a:p>
          <a:p>
            <a:pPr lvl="0"/>
            <a:r>
              <a:rPr lang="kk-KZ" i="1" dirty="0" smtClean="0"/>
              <a:t>Электр өрісінде шашырату</a:t>
            </a:r>
            <a:r>
              <a:rPr lang="kk-KZ" dirty="0" smtClean="0"/>
              <a:t>. Бұл  әдіс бойынша аэрозольдерді, пульверизатордан затты шашырату арқылы алады, пульверизатор болса электр кернеуі көзінің полюстерінің бірімен қосылған. Алынатын аэрозольдер біршама тұрақты, қазіргі уақытта осы әдіспен дәрілік заттардың аэрозольдерін алудың өндірістік аппараттары шығарылуда.</a:t>
            </a:r>
            <a:endParaRPr lang="ru-RU" dirty="0" smtClean="0"/>
          </a:p>
          <a:p>
            <a:pPr lvl="0"/>
            <a:r>
              <a:rPr lang="kk-KZ" i="1" dirty="0" smtClean="0"/>
              <a:t>Ультрадыбыстардың көмегімен шашырату</a:t>
            </a:r>
            <a:r>
              <a:rPr lang="kk-KZ" dirty="0" smtClean="0"/>
              <a:t>. Бұл әдіс жоғары концентрациялы дисперсті фазасы бар аэрозольдерді алуға мүмкіндік береді. Оны антибиотиктердің сулы ерітінділерінің аэрозольдерін алу үшін қолданады.</a:t>
            </a:r>
            <a:endParaRPr lang="ru-RU" dirty="0" smtClean="0"/>
          </a:p>
          <a:p>
            <a:pPr lvl="0"/>
            <a:r>
              <a:rPr lang="kk-KZ" i="1" dirty="0" smtClean="0"/>
              <a:t>Ультрацентрифуга арқылы сұйықтықты шашырату</a:t>
            </a:r>
            <a:r>
              <a:rPr lang="kk-KZ" dirty="0" smtClean="0"/>
              <a:t>. Мұндай әдіс арқылы айтарлықтай көлемде әртүрлі сулы ерітінділердің аэрозольдерін алуға болады.</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548680"/>
            <a:ext cx="8229600" cy="1143000"/>
          </a:xfrm>
        </p:spPr>
        <p:txBody>
          <a:bodyPr/>
          <a:lstStyle/>
          <a:p>
            <a:r>
              <a:rPr lang="kk-KZ" dirty="0" smtClean="0"/>
              <a:t>Аэрозольдерді бұзу</a:t>
            </a:r>
            <a:endParaRPr lang="ru-RU" dirty="0"/>
          </a:p>
        </p:txBody>
      </p:sp>
      <p:sp>
        <p:nvSpPr>
          <p:cNvPr id="4" name="Прямоугольник 3"/>
          <p:cNvSpPr/>
          <p:nvPr/>
        </p:nvSpPr>
        <p:spPr>
          <a:xfrm>
            <a:off x="755576" y="2348880"/>
            <a:ext cx="7848872" cy="3416320"/>
          </a:xfrm>
          <a:prstGeom prst="rect">
            <a:avLst/>
          </a:prstGeom>
        </p:spPr>
        <p:txBody>
          <a:bodyPr wrap="square">
            <a:spAutoFit/>
          </a:bodyPr>
          <a:lstStyle/>
          <a:p>
            <a:r>
              <a:rPr lang="kk-KZ" dirty="0" smtClean="0"/>
              <a:t>Аэрозольдерден дисперсті фазаны бөліп алу керек болған жағдайда, мысалы металлургиялық пештердің түтінінен ондағы бағалы өнімдерді бөліп алу қажет болғанда және газдар мен ауаны тазалау қажет болғанда, аэрозольдерді бұзу қолдануға тура келеді.</a:t>
            </a:r>
            <a:endParaRPr lang="ru-RU" dirty="0" smtClean="0"/>
          </a:p>
          <a:p>
            <a:r>
              <a:rPr lang="kk-KZ" dirty="0" smtClean="0"/>
              <a:t>Аэрозольдерді бұзу әдісінің көбісі коагуляция үрдісін үдетумен байланысты. Сонымен қатар мұны коалесценция немесе аэрозоль бөлшектерінің бетке (фильтрдің қатты жақтарына жасанды жауын кезінде сұйықтық тамшыларына) жабысуының нәтижесінде сонымен қатар седиментация үрдістің әсерінен (инерциялық қозғалыс кезінде аэрозоль бағытының ағыны мен жылдамдығын өзгерту арқылы) болуы мүмкін.  </a:t>
            </a:r>
            <a:endParaRPr lang="ru-RU" dirty="0" smtClean="0"/>
          </a:p>
          <a:p>
            <a:r>
              <a:rPr lang="kk-KZ" dirty="0" smtClean="0"/>
              <a:t>Осы принциптерге негізделген аэрозольдердің бұзылуының әдістерін қарастырайық.</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85000" lnSpcReduction="20000"/>
          </a:bodyPr>
          <a:lstStyle/>
          <a:p>
            <a:r>
              <a:rPr lang="kk-KZ" dirty="0"/>
              <a:t>Аэрозоль ағынының бағыты мен жылдамдығын өзгерту арқылы (инерциялық шөгу) аэрозольден дисперсті фазаны бөлуді, әдетте шаңды камералар мен циклан деп аталатын орталықтан тебетін бөлгіштер арқылы жүргізеді.</a:t>
            </a:r>
            <a:endParaRPr lang="ru-RU" dirty="0"/>
          </a:p>
          <a:p>
            <a:r>
              <a:rPr lang="kk-KZ" dirty="0"/>
              <a:t>Газ ағындарының жылдамдығы өзгерген жағдайда бөлшектерге инерция күші әсер етеді: газ жолдарының қабырғасына соқтығыса отырып олар кенет жылдамдығын жоғалтып төмен қарай жылжиды. Мұнда бөлшектер цилиндр қабырғаларында шөгеді де, ал олардан босаған газ, арнайы турба арқылы көтеріледі де циклоннан шығарылады. Циклондағы газдың қозғалысы сызба түрінде </a:t>
            </a:r>
            <a:r>
              <a:rPr lang="kk-KZ" dirty="0" smtClean="0"/>
              <a:t>1 </a:t>
            </a:r>
            <a:r>
              <a:rPr lang="kk-KZ" dirty="0"/>
              <a:t>суретте келтірілген. Бұл әдіс диаметрі 3 мкм болатын, салыстырмалы түрде ірі аэрозольдерді бұзу үшін қолданылады.</a:t>
            </a:r>
            <a:endParaRPr lang="ru-RU" dirty="0"/>
          </a:p>
          <a:p>
            <a:r>
              <a:rPr lang="kk-KZ" dirty="0"/>
              <a:t> </a:t>
            </a:r>
            <a:endParaRPr lang="ru-RU"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kk-KZ" b="1" dirty="0" smtClean="0"/>
              <a:t>Сурет 1</a:t>
            </a:r>
            <a:r>
              <a:rPr lang="kk-KZ" dirty="0"/>
              <a:t>. Циклонда газдың қозғалысы</a:t>
            </a:r>
            <a:r>
              <a:rPr lang="ru-RU" dirty="0"/>
              <a:t/>
            </a:r>
            <a:br>
              <a:rPr lang="ru-RU" dirty="0"/>
            </a:br>
            <a:endParaRPr lang="ru-RU" dirty="0"/>
          </a:p>
        </p:txBody>
      </p:sp>
      <p:sp>
        <p:nvSpPr>
          <p:cNvPr id="3" name="Содержимое 2"/>
          <p:cNvSpPr>
            <a:spLocks noGrp="1"/>
          </p:cNvSpPr>
          <p:nvPr>
            <p:ph idx="1"/>
          </p:nvPr>
        </p:nvSpPr>
        <p:spPr/>
        <p:txBody>
          <a:bodyPr/>
          <a:lstStyle/>
          <a:p>
            <a:endParaRPr lang="ru-RU" dirty="0"/>
          </a:p>
        </p:txBody>
      </p:sp>
      <p:pic>
        <p:nvPicPr>
          <p:cNvPr id="4" name="Рисунок 3"/>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915816" y="1957387"/>
            <a:ext cx="2465809" cy="384787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kk-KZ" b="1" dirty="0" smtClean="0"/>
              <a:t>Сурет 2</a:t>
            </a:r>
            <a:r>
              <a:rPr lang="kk-KZ" b="1" dirty="0"/>
              <a:t>.</a:t>
            </a:r>
            <a:r>
              <a:rPr lang="kk-KZ" dirty="0"/>
              <a:t> Сүзгінің үстінен қарағандағы сұлбасы </a:t>
            </a:r>
            <a:r>
              <a:rPr lang="ru-RU" dirty="0"/>
              <a:t/>
            </a:r>
            <a:br>
              <a:rPr lang="ru-RU" dirty="0"/>
            </a:br>
            <a:endParaRPr lang="ru-RU" dirty="0"/>
          </a:p>
        </p:txBody>
      </p:sp>
      <p:sp>
        <p:nvSpPr>
          <p:cNvPr id="3" name="Содержимое 2"/>
          <p:cNvSpPr>
            <a:spLocks noGrp="1"/>
          </p:cNvSpPr>
          <p:nvPr>
            <p:ph idx="1"/>
          </p:nvPr>
        </p:nvSpPr>
        <p:spPr/>
        <p:txBody>
          <a:bodyPr/>
          <a:lstStyle/>
          <a:p>
            <a:endParaRPr lang="ru-RU"/>
          </a:p>
        </p:txBody>
      </p:sp>
      <p:pic>
        <p:nvPicPr>
          <p:cNvPr id="4" name="Рисунок 3"/>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3203848" y="2132857"/>
            <a:ext cx="2592288" cy="316835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p:spPr>
        <p:txBody>
          <a:bodyPr>
            <a:normAutofit fontScale="62500" lnSpcReduction="20000"/>
          </a:bodyPr>
          <a:lstStyle/>
          <a:p>
            <a:r>
              <a:rPr lang="kk-KZ" dirty="0" smtClean="0"/>
              <a:t>Жабық көлемде</a:t>
            </a:r>
            <a:r>
              <a:rPr lang="kk-KZ" dirty="0"/>
              <a:t>, мысалы диаметрі d болатын саңылауларда аэрозольдің бұзылуы седиментацияның (ірілеу) және диффузияның (ұсақтау) әсерінен болуы мүмкін. </a:t>
            </a:r>
            <a:endParaRPr lang="kk-KZ" dirty="0" smtClean="0"/>
          </a:p>
          <a:p>
            <a:r>
              <a:rPr lang="kk-KZ" dirty="0" smtClean="0"/>
              <a:t>Седиментация </a:t>
            </a:r>
            <a:r>
              <a:rPr lang="kk-KZ" dirty="0"/>
              <a:t>нәтижесіндегі аэрозольдердің бұзылу </a:t>
            </a:r>
            <a:r>
              <a:rPr lang="kk-KZ" dirty="0" smtClean="0"/>
              <a:t>уақыты:</a:t>
            </a:r>
          </a:p>
          <a:p>
            <a:pPr algn="ctr">
              <a:buNone/>
            </a:pPr>
            <a:r>
              <a:rPr lang="kk-KZ" dirty="0" smtClean="0"/>
              <a:t> t</a:t>
            </a:r>
            <a:r>
              <a:rPr lang="kk-KZ" baseline="-25000" dirty="0" smtClean="0"/>
              <a:t>сед</a:t>
            </a:r>
            <a:r>
              <a:rPr lang="kk-KZ" dirty="0" smtClean="0"/>
              <a:t>~d/U, </a:t>
            </a:r>
          </a:p>
          <a:p>
            <a:pPr algn="just"/>
            <a:r>
              <a:rPr lang="kk-KZ" dirty="0" smtClean="0"/>
              <a:t>мұндағы </a:t>
            </a:r>
            <a:r>
              <a:rPr lang="kk-KZ" dirty="0"/>
              <a:t>U = mg/6</a:t>
            </a:r>
            <a:r>
              <a:rPr lang="ru-RU" dirty="0" err="1"/>
              <a:t>πη</a:t>
            </a:r>
            <a:r>
              <a:rPr lang="kk-KZ" dirty="0"/>
              <a:t>r тұтқырлығы η болатын ортадағы </a:t>
            </a:r>
            <a:r>
              <a:rPr lang="kk-KZ" dirty="0" smtClean="0"/>
              <a:t>радиусыбөлшектің </a:t>
            </a:r>
            <a:r>
              <a:rPr lang="kk-KZ" dirty="0"/>
              <a:t>қозғалу </a:t>
            </a:r>
            <a:r>
              <a:rPr lang="kk-KZ" dirty="0" smtClean="0"/>
              <a:t>жылдамдығы, </a:t>
            </a:r>
            <a:endParaRPr lang="en-US" dirty="0" smtClean="0"/>
          </a:p>
          <a:p>
            <a:endParaRPr lang="kk-KZ" dirty="0" smtClean="0"/>
          </a:p>
          <a:p>
            <a:r>
              <a:rPr lang="kk-KZ" dirty="0" smtClean="0"/>
              <a:t>Диффузия нәтижесінде: </a:t>
            </a:r>
          </a:p>
          <a:p>
            <a:pPr algn="ctr">
              <a:buNone/>
            </a:pPr>
            <a:r>
              <a:rPr lang="kk-KZ" dirty="0" smtClean="0"/>
              <a:t>t</a:t>
            </a:r>
            <a:r>
              <a:rPr lang="kk-KZ" baseline="-25000" dirty="0" smtClean="0"/>
              <a:t>диф</a:t>
            </a:r>
            <a:r>
              <a:rPr lang="kk-KZ" dirty="0" smtClean="0"/>
              <a:t>~d</a:t>
            </a:r>
            <a:r>
              <a:rPr lang="kk-KZ" baseline="30000" dirty="0" smtClean="0"/>
              <a:t>2</a:t>
            </a:r>
            <a:r>
              <a:rPr lang="kk-KZ" dirty="0" smtClean="0"/>
              <a:t>/D,</a:t>
            </a:r>
          </a:p>
          <a:p>
            <a:pPr algn="just"/>
            <a:r>
              <a:rPr lang="kk-KZ" dirty="0" smtClean="0"/>
              <a:t>мұндағы </a:t>
            </a:r>
            <a:r>
              <a:rPr lang="kk-KZ" dirty="0"/>
              <a:t>D≈kT/6</a:t>
            </a:r>
            <a:r>
              <a:rPr lang="ru-RU" dirty="0" err="1"/>
              <a:t>πη</a:t>
            </a:r>
            <a:r>
              <a:rPr lang="kk-KZ" dirty="0" smtClean="0"/>
              <a:t>r - бөлшектердің </a:t>
            </a:r>
            <a:r>
              <a:rPr lang="kk-KZ" dirty="0"/>
              <a:t>диффузиясының </a:t>
            </a:r>
            <a:r>
              <a:rPr lang="kk-KZ" dirty="0" smtClean="0"/>
              <a:t>коэффициенті. </a:t>
            </a:r>
            <a:endParaRPr lang="en-US" dirty="0" smtClean="0"/>
          </a:p>
          <a:p>
            <a:endParaRPr lang="kk-KZ" dirty="0" smtClean="0"/>
          </a:p>
          <a:p>
            <a:r>
              <a:rPr lang="kk-KZ" dirty="0" smtClean="0"/>
              <a:t>Осы </a:t>
            </a:r>
            <a:r>
              <a:rPr lang="kk-KZ" dirty="0"/>
              <a:t>факторлардың бәсекелесуі саңылаулардың радиусы 10</a:t>
            </a:r>
            <a:r>
              <a:rPr lang="kk-KZ" baseline="30000" dirty="0"/>
              <a:t>-5</a:t>
            </a:r>
            <a:r>
              <a:rPr lang="kk-KZ" dirty="0"/>
              <a:t>-10</a:t>
            </a:r>
            <a:r>
              <a:rPr lang="kk-KZ" baseline="30000" dirty="0"/>
              <a:t>-4</a:t>
            </a:r>
            <a:r>
              <a:rPr lang="kk-KZ" dirty="0"/>
              <a:t> м болатын сүзгілерде тұрақтылау болатын бөлшектердің орташа өлшемі 10</a:t>
            </a:r>
            <a:r>
              <a:rPr lang="kk-KZ" baseline="30000" dirty="0"/>
              <a:t>-7</a:t>
            </a:r>
            <a:r>
              <a:rPr lang="kk-KZ" dirty="0"/>
              <a:t>-10</a:t>
            </a:r>
            <a:r>
              <a:rPr lang="kk-KZ" baseline="30000" dirty="0"/>
              <a:t>-6</a:t>
            </a:r>
            <a:r>
              <a:rPr lang="kk-KZ" dirty="0"/>
              <a:t> м болады да, бұлар үшін t</a:t>
            </a:r>
            <a:r>
              <a:rPr lang="kk-KZ" baseline="-25000" dirty="0"/>
              <a:t>сед</a:t>
            </a:r>
            <a:r>
              <a:rPr lang="kk-KZ" dirty="0"/>
              <a:t>≈ t</a:t>
            </a:r>
            <a:r>
              <a:rPr lang="kk-KZ" baseline="-25000" dirty="0"/>
              <a:t>диф</a:t>
            </a:r>
            <a:r>
              <a:rPr lang="kk-KZ" dirty="0"/>
              <a:t> шарты орындалады, яғни mgd бірнеше kТ-ға тең болады. </a:t>
            </a:r>
            <a:endParaRPr lang="en-US" dirty="0" smtClean="0"/>
          </a:p>
          <a:p>
            <a:r>
              <a:rPr lang="kk-KZ" dirty="0" smtClean="0"/>
              <a:t>Мұндай </a:t>
            </a:r>
            <a:r>
              <a:rPr lang="kk-KZ" dirty="0"/>
              <a:t>бөлшектерді сүзіп алу біршама қиындықты тудырады. </a:t>
            </a:r>
            <a:r>
              <a:rPr lang="kk-KZ" dirty="0" smtClean="0"/>
              <a:t>Сүзу тиімділігі көп </a:t>
            </a:r>
            <a:r>
              <a:rPr lang="kk-KZ" dirty="0"/>
              <a:t>саңылауға ие </a:t>
            </a:r>
            <a:r>
              <a:rPr lang="kk-KZ" dirty="0" smtClean="0"/>
              <a:t>Петрянов сүзгілерді қолдануымен жүзеге арттыруға болады.</a:t>
            </a:r>
            <a:endParaRPr lang="ru-RU" dirty="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sp>
        <p:nvSpPr>
          <p:cNvPr id="1028" name="AutoShape 4" descr="HEPA ÑÐ¸Ð»ÑÑÑÑ, Ð¿ÑÐ»ÐµÐ²ÑÐµ Ð¸ Ð¼ÐµÑÐ°Ð½Ð¸ÑÐµÑÐºÐ¸Ðµ ÑÐ¸Ð»ÑÑÑÑ Ð´Ð»Ñ Ð¾ÑÐ¸ÑÑÐºÐ¸ Ð²Ð¾Ð·Ð´ÑÑÐ°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0" name="Picture 6" descr="HEPA ÑÐ¸Ð»ÑÑÑÑ, Ð¿ÑÐ»ÐµÐ²ÑÐµ Ð¸ Ð¼ÐµÑÐ°Ð½Ð¸ÑÐµÑÐºÐ¸Ðµ ÑÐ¸Ð»ÑÑÑÑ Ð´Ð»Ñ Ð¾ÑÐ¸ÑÑÐºÐ¸ Ð²Ð¾Ð·Ð´ÑÑÐ° ..."/>
          <p:cNvPicPr>
            <a:picLocks noChangeAspect="1" noChangeArrowheads="1"/>
          </p:cNvPicPr>
          <p:nvPr/>
        </p:nvPicPr>
        <p:blipFill>
          <a:blip r:embed="rId2" cstate="print"/>
          <a:srcRect/>
          <a:stretch>
            <a:fillRect/>
          </a:stretch>
        </p:blipFill>
        <p:spPr bwMode="auto">
          <a:xfrm>
            <a:off x="467544" y="332656"/>
            <a:ext cx="8339208" cy="576064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7500" lnSpcReduction="20000"/>
          </a:bodyPr>
          <a:lstStyle/>
          <a:p>
            <a:r>
              <a:rPr lang="kk-KZ" dirty="0" smtClean="0"/>
              <a:t>Ультрадыбыстардың әсерінен аэрозольдердің бұзылуы бұрыннан белгілі, бірақ тек ХХ ғасырдың 80-ші жылдарына қарай ғана бұл әдіс тәжірибелік маңызға ие бола бастады. </a:t>
            </a:r>
          </a:p>
          <a:p>
            <a:r>
              <a:rPr lang="kk-KZ" dirty="0" smtClean="0"/>
              <a:t>Ультрадыбыс </a:t>
            </a:r>
            <a:r>
              <a:rPr lang="kk-KZ" dirty="0"/>
              <a:t>өрісінде қозғалатын туман үшін, 90 % коагуляциялану үшін бірнеше секундтың өзі жеткілікті. Коалесценция нәтижесінде алынған ірі тамшылар қарапайым циклондарда газдан оңай бөлінеді.</a:t>
            </a:r>
            <a:endParaRPr lang="ru-RU" dirty="0"/>
          </a:p>
          <a:p>
            <a:r>
              <a:rPr lang="kk-KZ" dirty="0"/>
              <a:t>Ультрадыбысты, күкірт қышқылды және басқа да өндірістік тумандарды </a:t>
            </a:r>
            <a:r>
              <a:rPr lang="kk-KZ" dirty="0" smtClean="0"/>
              <a:t>бұзу </a:t>
            </a:r>
            <a:r>
              <a:rPr lang="kk-KZ" dirty="0"/>
              <a:t>үшін қолданылады. Қазіргі уақытта, ультрадыбыспен аэрозольдердің шөгуі үшін, өндірімділігі 1000 м</a:t>
            </a:r>
            <a:r>
              <a:rPr lang="kk-KZ" baseline="30000" dirty="0"/>
              <a:t>3</a:t>
            </a:r>
            <a:r>
              <a:rPr lang="kk-KZ" dirty="0"/>
              <a:t>/мин дейін жететін өндірістік қондырғылар жасалынған. Өкінішке орай, ультрадыбыс өрісінде, туманның ең жоғары дисперсті бөлшегі коагуляцияға ұшырамай қалады. Басқа кемшілігі ультрадыбыс қатты сұйытылған жүйелерді </a:t>
            </a:r>
            <a:r>
              <a:rPr lang="kk-KZ" dirty="0" smtClean="0"/>
              <a:t>бұзуда </a:t>
            </a:r>
            <a:r>
              <a:rPr lang="kk-KZ" dirty="0"/>
              <a:t>аса тиімді емес.</a:t>
            </a:r>
            <a:endParaRPr lang="ru-RU" dirty="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kk-KZ" dirty="0"/>
              <a:t>Аэрозольдер деп газ тәрізді дисперсті ортадан немесе қатты немесе сұйық бөлшектерден тұратын дисперсті фазасы бар бос дисперсті жүйелерді атайды. </a:t>
            </a:r>
            <a:r>
              <a:rPr lang="kk-KZ" dirty="0" smtClean="0"/>
              <a:t>Аэрозольдер дисперсті </a:t>
            </a:r>
            <a:r>
              <a:rPr lang="kk-KZ" dirty="0"/>
              <a:t>фазасының агрегаттық күйі </a:t>
            </a:r>
            <a:r>
              <a:rPr lang="kk-KZ" dirty="0" smtClean="0"/>
              <a:t>бойынша, дисперстілігі, бөлшектердің пішіні </a:t>
            </a:r>
            <a:r>
              <a:rPr lang="kk-KZ" dirty="0"/>
              <a:t>мен алу әдістері бойынша </a:t>
            </a:r>
            <a:r>
              <a:rPr lang="kk-KZ" dirty="0" smtClean="0"/>
              <a:t>жіктеледі</a:t>
            </a:r>
            <a:r>
              <a:rPr lang="kk-KZ" dirty="0"/>
              <a:t>.</a:t>
            </a:r>
            <a:endParaRPr lang="ru-RU" dirty="0"/>
          </a:p>
          <a:p>
            <a:endParaRPr lang="ru-RU" dirty="0"/>
          </a:p>
        </p:txBody>
      </p:sp>
    </p:spTree>
    <p:extLst>
      <p:ext uri="{BB962C8B-B14F-4D97-AF65-F5344CB8AC3E}">
        <p14:creationId xmlns:p14="http://schemas.microsoft.com/office/powerpoint/2010/main" xmlns="" val="2394675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92688"/>
          </a:xfrm>
        </p:spPr>
        <p:txBody>
          <a:bodyPr>
            <a:normAutofit/>
          </a:bodyPr>
          <a:lstStyle/>
          <a:p>
            <a:r>
              <a:rPr lang="kk-KZ" dirty="0"/>
              <a:t>Ылғал сүзгілер – скрубберлер де кеңінен қолданылады. Мұндай аппараттарды бөлшектерге ылғалдандырылады да, түбіне қарай шөгеді. Дегенмен, көбіне ірі бөлшектер (3-5 мкм артық) ғана ұсталынады, газ көпіршігінде кездесетін ұсақ бөлшектер үшін сұйықтықпен әрекеттесудің ықтималдылығы төмен. </a:t>
            </a:r>
            <a:endParaRPr lang="ru-RU" dirty="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45058" name="Picture 2" descr="ru:ÑÑÐ°ÑÑÐ¸:ÑÐºÑÑÐ±Ð±ÐµÑ [Ð®Ð½Ð¸Ð¢ÐµÑ]"/>
          <p:cNvPicPr>
            <a:picLocks noChangeAspect="1" noChangeArrowheads="1"/>
          </p:cNvPicPr>
          <p:nvPr/>
        </p:nvPicPr>
        <p:blipFill>
          <a:blip r:embed="rId2" cstate="print"/>
          <a:srcRect/>
          <a:stretch>
            <a:fillRect/>
          </a:stretch>
        </p:blipFill>
        <p:spPr bwMode="auto">
          <a:xfrm>
            <a:off x="862148" y="476672"/>
            <a:ext cx="7258406" cy="576064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62500" lnSpcReduction="20000"/>
          </a:bodyPr>
          <a:lstStyle/>
          <a:p>
            <a:r>
              <a:rPr lang="kk-KZ" dirty="0" smtClean="0"/>
              <a:t>Өндірісте газ қоспаларын тазарту мақсатында аэрозольді бұзу үшін, электр өрісін (Коттрель әдісі) кеңінен қолданылады. Коттрель электроcүзгісімен түтін немесе туманды жоғары кернеулі электр өрісі арқылы жіберген кезде, аэрозоль бөлшектеріне заряд жіберіледі.</a:t>
            </a:r>
            <a:endParaRPr lang="ru-RU" dirty="0" smtClean="0"/>
          </a:p>
          <a:p>
            <a:r>
              <a:rPr lang="kk-KZ" dirty="0" smtClean="0"/>
              <a:t>Иондардың адсорбциясы әсерінен туған бөлшектердің зарядталуы (көбіне теріс) басты разряд (кернеу 70-100 мың вольт) кезінде ауаның иондалуының нәтижесінде туындайтындықтан, электрофорез бен анодтағы бөлшектердің шөгуін қамтамасыз етеді. Электросүзгілер өлшемі 1 мкм жоғары бөлшектерді тиімді ұстап қалады.</a:t>
            </a:r>
            <a:endParaRPr lang="ru-RU" dirty="0" smtClean="0"/>
          </a:p>
          <a:p>
            <a:r>
              <a:rPr lang="kk-KZ" dirty="0" smtClean="0"/>
              <a:t>Қарапайым электрофильтр </a:t>
            </a:r>
            <a:r>
              <a:rPr lang="kk-KZ" dirty="0"/>
              <a:t>батареясының элементтерінің бірінің сызбалық құрылғысы </a:t>
            </a:r>
            <a:r>
              <a:rPr lang="kk-KZ" dirty="0" smtClean="0"/>
              <a:t>3 - </a:t>
            </a:r>
            <a:r>
              <a:rPr lang="kk-KZ" dirty="0"/>
              <a:t>суретте көрсетілген.</a:t>
            </a:r>
            <a:endParaRPr lang="ru-RU" dirty="0"/>
          </a:p>
          <a:p>
            <a:r>
              <a:rPr lang="kk-KZ" dirty="0"/>
              <a:t>Электр өрісі басты электрод А мен металл турба Б түріндегі оң электрод арасында туады. Электродтарға жоғары кернеуге ие тұрақты тоқ беріледі. Аэрозоль элементке В турба кірісі арқылы түседі. Электр өрісі мен ионды жел әсерінен теріс электр зарядын алған аэрозоль бөлшектері анодқа қарай бағытталады да оған соғылып шөгеді. Шөккен және зарядын жоғалтқан бөлшектер турбаның түбіне шашылып одан Г бункері арқылы шығарылады. Тазаланған газ сүзгіден Д кіші трубасы арқылы шығады. </a:t>
            </a:r>
            <a:endParaRPr lang="ru-RU" dirty="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kk-KZ" b="1" dirty="0" smtClean="0"/>
              <a:t>3 </a:t>
            </a:r>
            <a:r>
              <a:rPr lang="kk-KZ" b="1" dirty="0"/>
              <a:t>сурет.</a:t>
            </a:r>
            <a:r>
              <a:rPr lang="kk-KZ" dirty="0"/>
              <a:t> Коттрель электросүзгісінің сұлбасы</a:t>
            </a:r>
            <a:r>
              <a:rPr lang="ru-RU" dirty="0"/>
              <a:t/>
            </a:r>
            <a:br>
              <a:rPr lang="ru-RU" dirty="0"/>
            </a:br>
            <a:endParaRPr lang="ru-RU" dirty="0"/>
          </a:p>
        </p:txBody>
      </p:sp>
      <p:pic>
        <p:nvPicPr>
          <p:cNvPr id="4" name="Содержимое 3"/>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915816" y="1772816"/>
            <a:ext cx="3240360" cy="3960439"/>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7500" lnSpcReduction="20000"/>
          </a:bodyPr>
          <a:lstStyle/>
          <a:p>
            <a:r>
              <a:rPr lang="kk-KZ" dirty="0"/>
              <a:t>Бөлшектердің зарядталу және шөгу үрдістері кеңістік бойынша бөлінетін электрсүзгілер де бар. Мұндай электросүзгілерде ауа тотығуының өнімдері (азот оксиді және т.б.)  біршама азырақ  түзіледі, сондықтан оларды конденцирленген ауа үшін қолданады.</a:t>
            </a:r>
            <a:endParaRPr lang="ru-RU" dirty="0"/>
          </a:p>
          <a:p>
            <a:r>
              <a:rPr lang="kk-KZ" dirty="0"/>
              <a:t>Аэрозольдерді бұзудың бірқатар әдісі олардың </a:t>
            </a:r>
            <a:r>
              <a:rPr lang="kk-KZ" i="1" dirty="0"/>
              <a:t>коагуляциясына</a:t>
            </a:r>
            <a:r>
              <a:rPr lang="kk-KZ" dirty="0"/>
              <a:t> негізделген. Бұл әдістердің тәжірибелік құндылығы ауыл шаруашылығы үшін орасан зор, себебі коагуляция үрдісі әдетте атмосфералық аэрозольдердің дисперсті фазасының қар және жаңбыр түрінде бөлінуімен жүреді. Аэродромдар үстінде бұлттарды жасанды тарату үшін, коагуляция әдістерінің авиация үшін де маңызы зор. Атмосфералық аэрозольдердің коагуляциясы, ұшақтан жоғары дисперсті құмды тастау есебінен тууы мүмкін. Оның бөлшектері аэрозоль бөлшегінің зарядына қарама-қарсы таңбаға, электр зарядына ие. </a:t>
            </a:r>
            <a:endParaRPr lang="ru-RU" dirty="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832648"/>
          </a:xfrm>
        </p:spPr>
        <p:txBody>
          <a:bodyPr>
            <a:normAutofit fontScale="70000" lnSpcReduction="20000"/>
          </a:bodyPr>
          <a:lstStyle/>
          <a:p>
            <a:r>
              <a:rPr lang="kk-KZ" dirty="0"/>
              <a:t>Бұлттарды жасанды сейілтудің тағы бір әдісі гидроскопиялық заттардың ерітіндісін, мысалы кальции хлоридінің концентрленген ерітінділерін, аэрозольге шашыратуға негізделген. Осы сұйықтықтың тамшылары су тамшыларын көмкереді де іріленіп жаңбыр түрінде түседі. Суынған атмосфералық аэрозольдерді бұзу үшін күміс немесе қорғасын иодидінің ұнтақтарын қолдануға болады, олардың бөлшектері бұлттарда мұз кристаллдарының түзілуін тудырады. </a:t>
            </a:r>
            <a:endParaRPr lang="ru-RU" dirty="0"/>
          </a:p>
          <a:p>
            <a:r>
              <a:rPr lang="kk-KZ" dirty="0"/>
              <a:t>Тәжірибе жүзінде өзін жақсы ақтайтын бұлттарды жасанды сейілтудің тағы бір тиімді әдісі қатты көміртек диоксидін қолданатын әдіс. Бұл әдіс ауа температурасы 0 </a:t>
            </a:r>
            <a:r>
              <a:rPr lang="kk-KZ" baseline="30000" dirty="0"/>
              <a:t>0</a:t>
            </a:r>
            <a:r>
              <a:rPr lang="kk-KZ" dirty="0"/>
              <a:t>С –тан төмен болған жағдайда және бұл немесе туманның тамшылық құрылымға ие болу жағдайында, яғни суынған аэрозольдер үшін жарамды. Мұндай аэрозольде температурасы – 79,8 </a:t>
            </a:r>
            <a:r>
              <a:rPr lang="kk-KZ" baseline="30000" dirty="0"/>
              <a:t>о</a:t>
            </a:r>
            <a:r>
              <a:rPr lang="kk-KZ" dirty="0"/>
              <a:t>С болатын қатты көміртек диоксиді, оған тиеселі ауа қабатының тез салқындауын тудырады да, онда өте үлкен мөлшерде әрі қарай кристаллдану орталығы  ретінде қолданылатын, мұз кристаллдары түзіледі.</a:t>
            </a:r>
            <a:endParaRPr lang="ru-RU" dirty="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fontScale="85000" lnSpcReduction="20000"/>
          </a:bodyPr>
          <a:lstStyle/>
          <a:p>
            <a:r>
              <a:rPr lang="kk-KZ" dirty="0"/>
              <a:t>Кристалдар өте тез өседі, жасанды салқындату зонасынан шыққаннан кейін де өсуін жалғастыра береді. Себебі, мұз үстіндегі су буының қаныққан булары, су бетіне қарағанда төмен болады. Критикалық өлшемге жеткеннен кейін кристаллдар аэрозольден қар түрінде түседі. Тәжірибе көрсеткендей бұлттарды сейілтудің мұндай әдісінде қардың түзілуі 5-7 минуттан кейін жүреді, ал 15-30 минуттан кейін көміртек диоксиді енгізілген зона туманнан толық арылады. СО</a:t>
            </a:r>
            <a:r>
              <a:rPr lang="kk-KZ" baseline="-25000" dirty="0"/>
              <a:t>2</a:t>
            </a:r>
            <a:r>
              <a:rPr lang="kk-KZ" dirty="0"/>
              <a:t> мөлшері көп болған жағдайда сонымен қатар аэрозольде су мөлшері аз болған жағдайда немесе салқындату шамалы болған жағдайда тарату үрдісі жүрмейді немесе өте баяу жүреді. </a:t>
            </a:r>
            <a:endParaRPr lang="ru-RU" dirty="0"/>
          </a:p>
          <a:p>
            <a:r>
              <a:rPr lang="kk-KZ" dirty="0"/>
              <a:t> </a:t>
            </a:r>
            <a:endParaRPr lang="ru-RU"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Белгілі </a:t>
            </a:r>
            <a:r>
              <a:rPr lang="kk-KZ" dirty="0"/>
              <a:t>аэрозольдерге келесілер жатады:</a:t>
            </a:r>
            <a:r>
              <a:rPr lang="ru-RU" dirty="0"/>
              <a:t/>
            </a:r>
            <a:br>
              <a:rPr lang="ru-RU" dirty="0"/>
            </a:br>
            <a:endParaRPr lang="ru-RU" dirty="0"/>
          </a:p>
        </p:txBody>
      </p:sp>
      <p:sp>
        <p:nvSpPr>
          <p:cNvPr id="3" name="Объект 2"/>
          <p:cNvSpPr>
            <a:spLocks noGrp="1"/>
          </p:cNvSpPr>
          <p:nvPr>
            <p:ph idx="1"/>
          </p:nvPr>
        </p:nvSpPr>
        <p:spPr>
          <a:xfrm>
            <a:off x="457200" y="1600200"/>
            <a:ext cx="8229600" cy="4781128"/>
          </a:xfrm>
        </p:spPr>
        <p:txBody>
          <a:bodyPr>
            <a:normAutofit fontScale="77500" lnSpcReduction="20000"/>
          </a:bodyPr>
          <a:lstStyle/>
          <a:p>
            <a:pPr lvl="0"/>
            <a:r>
              <a:rPr lang="kk-KZ" dirty="0" smtClean="0"/>
              <a:t>Тұман </a:t>
            </a:r>
            <a:r>
              <a:rPr lang="kk-KZ" dirty="0"/>
              <a:t>– сұйық дисперсті фазасы бар конденсацияланған аэрозоль;</a:t>
            </a:r>
            <a:endParaRPr lang="ru-RU" dirty="0"/>
          </a:p>
          <a:p>
            <a:pPr lvl="0"/>
            <a:r>
              <a:rPr lang="kk-KZ" dirty="0"/>
              <a:t>Түтін – қатты дисперсті фазасы бар конденсацияланған аэрозоль;</a:t>
            </a:r>
            <a:endParaRPr lang="ru-RU" dirty="0"/>
          </a:p>
          <a:p>
            <a:pPr lvl="0"/>
            <a:r>
              <a:rPr lang="kk-KZ" dirty="0"/>
              <a:t>Смог – тұман мен түтіннің қоспасы, әдетте фотохимиялық реакциялардың өнімі мен су буынан тұрады;</a:t>
            </a:r>
            <a:endParaRPr lang="ru-RU" dirty="0"/>
          </a:p>
          <a:p>
            <a:pPr lvl="0"/>
            <a:r>
              <a:rPr lang="kk-KZ" dirty="0"/>
              <a:t>Шаң – ұсату, майдалау, бұрғылау үрдістерінде түзілетін қатты бөлшектері бар диспергирленген аэрозоль;</a:t>
            </a:r>
            <a:endParaRPr lang="ru-RU" dirty="0"/>
          </a:p>
          <a:p>
            <a:pPr lvl="0"/>
            <a:r>
              <a:rPr lang="kk-KZ" dirty="0"/>
              <a:t>Спрей – сұйық дисперсті фазасы бар диспергіленген аэрозоль, сұйықтың қабықшалары ыдырағанда туындайды, мысалы акустикалық тербелістер көзінің әсерімен сұйықтықты шашқанда</a:t>
            </a:r>
            <a:r>
              <a:rPr lang="kk-KZ" dirty="0" smtClean="0"/>
              <a:t>.</a:t>
            </a:r>
          </a:p>
          <a:p>
            <a:pPr lvl="0"/>
            <a:r>
              <a:rPr lang="kk-KZ" dirty="0"/>
              <a:t>Көбіне аралас аэрозольдер </a:t>
            </a:r>
            <a:r>
              <a:rPr lang="kk-KZ" dirty="0" smtClean="0"/>
              <a:t>кездеседі. </a:t>
            </a:r>
            <a:endParaRPr lang="ru-RU" dirty="0"/>
          </a:p>
          <a:p>
            <a:endParaRPr lang="ru-RU" dirty="0"/>
          </a:p>
        </p:txBody>
      </p:sp>
    </p:spTree>
    <p:extLst>
      <p:ext uri="{BB962C8B-B14F-4D97-AF65-F5344CB8AC3E}">
        <p14:creationId xmlns:p14="http://schemas.microsoft.com/office/powerpoint/2010/main" xmlns="" val="2286424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1 кесте. </a:t>
            </a:r>
            <a:r>
              <a:rPr lang="kk-KZ" dirty="0"/>
              <a:t>Аэрозольдердің жіктелуі </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934075796"/>
              </p:ext>
            </p:extLst>
          </p:nvPr>
        </p:nvGraphicFramePr>
        <p:xfrm>
          <a:off x="457200" y="1600200"/>
          <a:ext cx="8229600" cy="21844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lnSpc>
                          <a:spcPct val="115000"/>
                        </a:lnSpc>
                        <a:spcAft>
                          <a:spcPts val="0"/>
                        </a:spcAft>
                      </a:pPr>
                      <a:r>
                        <a:rPr lang="ru-RU" sz="2000" dirty="0" err="1">
                          <a:effectLst/>
                          <a:latin typeface="Times New Roman"/>
                          <a:ea typeface="SimSun"/>
                        </a:rPr>
                        <a:t>Жүйенің</a:t>
                      </a:r>
                      <a:r>
                        <a:rPr lang="ru-RU" sz="2000" dirty="0">
                          <a:effectLst/>
                          <a:latin typeface="Times New Roman"/>
                          <a:ea typeface="SimSun"/>
                        </a:rPr>
                        <a:t> </a:t>
                      </a:r>
                      <a:r>
                        <a:rPr lang="ru-RU" sz="2000" dirty="0" err="1">
                          <a:effectLst/>
                          <a:latin typeface="Times New Roman"/>
                          <a:ea typeface="SimSun"/>
                        </a:rPr>
                        <a:t>атауы</a:t>
                      </a:r>
                      <a:r>
                        <a:rPr lang="ru-RU" sz="2000" dirty="0">
                          <a:effectLst/>
                          <a:latin typeface="Times New Roman"/>
                          <a:ea typeface="SimSun"/>
                        </a:rPr>
                        <a:t> </a:t>
                      </a:r>
                    </a:p>
                  </a:txBody>
                  <a:tcPr marL="68580" marR="68580" marT="0" marB="0"/>
                </a:tc>
                <a:tc>
                  <a:txBody>
                    <a:bodyPr/>
                    <a:lstStyle/>
                    <a:p>
                      <a:pPr algn="ctr">
                        <a:lnSpc>
                          <a:spcPct val="115000"/>
                        </a:lnSpc>
                        <a:spcAft>
                          <a:spcPts val="0"/>
                        </a:spcAft>
                      </a:pPr>
                      <a:r>
                        <a:rPr lang="ru-RU" sz="2000">
                          <a:effectLst/>
                          <a:latin typeface="Times New Roman"/>
                          <a:ea typeface="SimSun"/>
                        </a:rPr>
                        <a:t>Жүйенің түрі</a:t>
                      </a:r>
                    </a:p>
                  </a:txBody>
                  <a:tcPr marL="68580" marR="68580" marT="0" marB="0"/>
                </a:tc>
                <a:tc>
                  <a:txBody>
                    <a:bodyPr/>
                    <a:lstStyle/>
                    <a:p>
                      <a:pPr algn="ctr">
                        <a:lnSpc>
                          <a:spcPct val="115000"/>
                        </a:lnSpc>
                        <a:spcAft>
                          <a:spcPts val="0"/>
                        </a:spcAft>
                      </a:pPr>
                      <a:r>
                        <a:rPr lang="ru-RU" sz="2000">
                          <a:effectLst/>
                          <a:latin typeface="Times New Roman"/>
                          <a:ea typeface="SimSun"/>
                        </a:rPr>
                        <a:t>Бөлшектің өлшемі, м</a:t>
                      </a:r>
                    </a:p>
                  </a:txBody>
                  <a:tcPr marL="68580" marR="68580" marT="0" marB="0"/>
                </a:tc>
                <a:tc>
                  <a:txBody>
                    <a:bodyPr/>
                    <a:lstStyle/>
                    <a:p>
                      <a:pPr algn="ctr">
                        <a:lnSpc>
                          <a:spcPct val="115000"/>
                        </a:lnSpc>
                        <a:spcAft>
                          <a:spcPts val="0"/>
                        </a:spcAft>
                      </a:pPr>
                      <a:r>
                        <a:rPr lang="ru-RU" sz="2000">
                          <a:effectLst/>
                          <a:latin typeface="Times New Roman"/>
                          <a:ea typeface="SimSun"/>
                        </a:rPr>
                        <a:t>Алу жолы</a:t>
                      </a:r>
                    </a:p>
                  </a:txBody>
                  <a:tcPr marL="68580" marR="68580" marT="0" marB="0"/>
                </a:tc>
              </a:tr>
              <a:tr h="370840">
                <a:tc>
                  <a:txBody>
                    <a:bodyPr/>
                    <a:lstStyle/>
                    <a:p>
                      <a:pPr algn="ctr">
                        <a:lnSpc>
                          <a:spcPct val="115000"/>
                        </a:lnSpc>
                        <a:spcAft>
                          <a:spcPts val="0"/>
                        </a:spcAft>
                      </a:pPr>
                      <a:r>
                        <a:rPr lang="ru-RU" sz="2000" dirty="0" err="1">
                          <a:effectLst/>
                          <a:latin typeface="Times New Roman"/>
                          <a:ea typeface="SimSun"/>
                        </a:rPr>
                        <a:t>Түтін</a:t>
                      </a:r>
                      <a:r>
                        <a:rPr lang="ru-RU" sz="2000" dirty="0">
                          <a:effectLst/>
                          <a:latin typeface="Times New Roman"/>
                          <a:ea typeface="SimSun"/>
                        </a:rPr>
                        <a:t> </a:t>
                      </a:r>
                    </a:p>
                  </a:txBody>
                  <a:tcPr marL="68580" marR="68580" marT="0" marB="0"/>
                </a:tc>
                <a:tc>
                  <a:txBody>
                    <a:bodyPr/>
                    <a:lstStyle/>
                    <a:p>
                      <a:pPr algn="ctr">
                        <a:lnSpc>
                          <a:spcPct val="115000"/>
                        </a:lnSpc>
                        <a:spcAft>
                          <a:spcPts val="0"/>
                        </a:spcAft>
                      </a:pPr>
                      <a:r>
                        <a:rPr lang="ru-RU" sz="2000" dirty="0">
                          <a:effectLst/>
                          <a:latin typeface="Times New Roman"/>
                          <a:ea typeface="SimSun"/>
                        </a:rPr>
                        <a:t>Қ/Г</a:t>
                      </a:r>
                    </a:p>
                  </a:txBody>
                  <a:tcPr marL="68580" marR="68580" marT="0" marB="0"/>
                </a:tc>
                <a:tc>
                  <a:txBody>
                    <a:bodyPr/>
                    <a:lstStyle/>
                    <a:p>
                      <a:pPr algn="ctr">
                        <a:lnSpc>
                          <a:spcPct val="115000"/>
                        </a:lnSpc>
                        <a:spcAft>
                          <a:spcPts val="0"/>
                        </a:spcAft>
                      </a:pPr>
                      <a:r>
                        <a:rPr lang="ru-RU" sz="2000">
                          <a:effectLst/>
                          <a:latin typeface="Times New Roman"/>
                          <a:ea typeface="SimSun"/>
                        </a:rPr>
                        <a:t>10</a:t>
                      </a:r>
                      <a:r>
                        <a:rPr lang="ru-RU" sz="2000" baseline="30000">
                          <a:effectLst/>
                          <a:latin typeface="Times New Roman"/>
                          <a:ea typeface="SimSun"/>
                        </a:rPr>
                        <a:t>-9</a:t>
                      </a:r>
                      <a:r>
                        <a:rPr lang="ru-RU" sz="2000">
                          <a:effectLst/>
                          <a:latin typeface="Times New Roman"/>
                          <a:ea typeface="SimSun"/>
                        </a:rPr>
                        <a:t> – 10</a:t>
                      </a:r>
                      <a:r>
                        <a:rPr lang="ru-RU" sz="2000" baseline="30000">
                          <a:effectLst/>
                          <a:latin typeface="Times New Roman"/>
                          <a:ea typeface="SimSun"/>
                        </a:rPr>
                        <a:t>-5</a:t>
                      </a:r>
                      <a:endParaRPr lang="ru-RU" sz="2000">
                        <a:effectLst/>
                        <a:latin typeface="Times New Roman"/>
                        <a:ea typeface="SimSun"/>
                      </a:endParaRPr>
                    </a:p>
                  </a:txBody>
                  <a:tcPr marL="68580" marR="68580" marT="0" marB="0"/>
                </a:tc>
                <a:tc>
                  <a:txBody>
                    <a:bodyPr/>
                    <a:lstStyle/>
                    <a:p>
                      <a:pPr algn="ctr">
                        <a:lnSpc>
                          <a:spcPct val="115000"/>
                        </a:lnSpc>
                        <a:spcAft>
                          <a:spcPts val="0"/>
                        </a:spcAft>
                      </a:pPr>
                      <a:r>
                        <a:rPr lang="ru-RU" sz="2000">
                          <a:effectLst/>
                          <a:latin typeface="Times New Roman"/>
                          <a:ea typeface="SimSun"/>
                        </a:rPr>
                        <a:t>Конденсациялық</a:t>
                      </a:r>
                    </a:p>
                  </a:txBody>
                  <a:tcPr marL="68580" marR="68580" marT="0" marB="0"/>
                </a:tc>
              </a:tr>
              <a:tr h="370840">
                <a:tc>
                  <a:txBody>
                    <a:bodyPr/>
                    <a:lstStyle/>
                    <a:p>
                      <a:pPr algn="ctr">
                        <a:lnSpc>
                          <a:spcPct val="115000"/>
                        </a:lnSpc>
                        <a:spcAft>
                          <a:spcPts val="0"/>
                        </a:spcAft>
                      </a:pPr>
                      <a:r>
                        <a:rPr lang="ru-RU" sz="2000">
                          <a:effectLst/>
                          <a:latin typeface="Times New Roman"/>
                          <a:ea typeface="SimSun"/>
                        </a:rPr>
                        <a:t>Шаң </a:t>
                      </a:r>
                    </a:p>
                  </a:txBody>
                  <a:tcPr marL="68580" marR="68580" marT="0" marB="0"/>
                </a:tc>
                <a:tc>
                  <a:txBody>
                    <a:bodyPr/>
                    <a:lstStyle/>
                    <a:p>
                      <a:pPr algn="ctr">
                        <a:lnSpc>
                          <a:spcPct val="115000"/>
                        </a:lnSpc>
                        <a:spcAft>
                          <a:spcPts val="0"/>
                        </a:spcAft>
                      </a:pPr>
                      <a:r>
                        <a:rPr lang="ru-RU" sz="2000" dirty="0">
                          <a:effectLst/>
                          <a:latin typeface="Times New Roman"/>
                          <a:ea typeface="SimSun"/>
                        </a:rPr>
                        <a:t>Қ/Г</a:t>
                      </a:r>
                    </a:p>
                  </a:txBody>
                  <a:tcPr marL="68580" marR="68580" marT="0" marB="0"/>
                </a:tc>
                <a:tc>
                  <a:txBody>
                    <a:bodyPr/>
                    <a:lstStyle/>
                    <a:p>
                      <a:pPr algn="ctr">
                        <a:lnSpc>
                          <a:spcPct val="115000"/>
                        </a:lnSpc>
                        <a:spcAft>
                          <a:spcPts val="0"/>
                        </a:spcAft>
                      </a:pPr>
                      <a:r>
                        <a:rPr lang="en-US" sz="2000" dirty="0">
                          <a:effectLst/>
                          <a:latin typeface="Times New Roman"/>
                          <a:ea typeface="SimSun"/>
                        </a:rPr>
                        <a:t>&gt;</a:t>
                      </a:r>
                      <a:r>
                        <a:rPr lang="ru-RU" sz="2000" dirty="0">
                          <a:effectLst/>
                          <a:latin typeface="Times New Roman"/>
                          <a:ea typeface="SimSun"/>
                        </a:rPr>
                        <a:t>10</a:t>
                      </a:r>
                      <a:r>
                        <a:rPr lang="ru-RU" sz="2000" baseline="30000" dirty="0">
                          <a:effectLst/>
                          <a:latin typeface="Times New Roman"/>
                          <a:ea typeface="SimSun"/>
                        </a:rPr>
                        <a:t>-5</a:t>
                      </a:r>
                      <a:endParaRPr lang="ru-RU" sz="2000" dirty="0">
                        <a:effectLst/>
                        <a:latin typeface="Times New Roman"/>
                        <a:ea typeface="SimSun"/>
                      </a:endParaRPr>
                    </a:p>
                  </a:txBody>
                  <a:tcPr marL="68580" marR="68580" marT="0" marB="0"/>
                </a:tc>
                <a:tc>
                  <a:txBody>
                    <a:bodyPr/>
                    <a:lstStyle/>
                    <a:p>
                      <a:pPr algn="ctr">
                        <a:lnSpc>
                          <a:spcPct val="115000"/>
                        </a:lnSpc>
                        <a:spcAft>
                          <a:spcPts val="0"/>
                        </a:spcAft>
                      </a:pPr>
                      <a:r>
                        <a:rPr lang="ru-RU" sz="2000">
                          <a:effectLst/>
                          <a:latin typeface="Times New Roman"/>
                          <a:ea typeface="SimSun"/>
                        </a:rPr>
                        <a:t>Диспергациялық</a:t>
                      </a:r>
                    </a:p>
                  </a:txBody>
                  <a:tcPr marL="68580" marR="68580" marT="0" marB="0"/>
                </a:tc>
              </a:tr>
              <a:tr h="370840">
                <a:tc>
                  <a:txBody>
                    <a:bodyPr/>
                    <a:lstStyle/>
                    <a:p>
                      <a:pPr algn="ctr">
                        <a:lnSpc>
                          <a:spcPct val="115000"/>
                        </a:lnSpc>
                        <a:spcAft>
                          <a:spcPts val="0"/>
                        </a:spcAft>
                      </a:pPr>
                      <a:r>
                        <a:rPr lang="ru-RU" sz="2000" dirty="0" err="1">
                          <a:effectLst/>
                          <a:latin typeface="Times New Roman"/>
                          <a:ea typeface="SimSun"/>
                        </a:rPr>
                        <a:t>Тұман</a:t>
                      </a:r>
                      <a:r>
                        <a:rPr lang="ru-RU" sz="2000" dirty="0">
                          <a:effectLst/>
                          <a:latin typeface="Times New Roman"/>
                          <a:ea typeface="SimSun"/>
                        </a:rPr>
                        <a:t> </a:t>
                      </a:r>
                    </a:p>
                  </a:txBody>
                  <a:tcPr marL="68580" marR="68580" marT="0" marB="0"/>
                </a:tc>
                <a:tc>
                  <a:txBody>
                    <a:bodyPr/>
                    <a:lstStyle/>
                    <a:p>
                      <a:pPr algn="ctr">
                        <a:lnSpc>
                          <a:spcPct val="115000"/>
                        </a:lnSpc>
                        <a:spcAft>
                          <a:spcPts val="0"/>
                        </a:spcAft>
                      </a:pPr>
                      <a:r>
                        <a:rPr lang="ru-RU" sz="2000">
                          <a:effectLst/>
                          <a:latin typeface="Times New Roman"/>
                          <a:ea typeface="SimSun"/>
                        </a:rPr>
                        <a:t>С/Г</a:t>
                      </a:r>
                    </a:p>
                  </a:txBody>
                  <a:tcPr marL="68580" marR="68580" marT="0" marB="0"/>
                </a:tc>
                <a:tc>
                  <a:txBody>
                    <a:bodyPr/>
                    <a:lstStyle/>
                    <a:p>
                      <a:pPr algn="ctr">
                        <a:lnSpc>
                          <a:spcPct val="115000"/>
                        </a:lnSpc>
                        <a:spcAft>
                          <a:spcPts val="0"/>
                        </a:spcAft>
                      </a:pPr>
                      <a:r>
                        <a:rPr lang="ru-RU" sz="2000" dirty="0">
                          <a:effectLst/>
                          <a:latin typeface="Times New Roman"/>
                          <a:ea typeface="SimSun"/>
                        </a:rPr>
                        <a:t>10</a:t>
                      </a:r>
                      <a:r>
                        <a:rPr lang="ru-RU" sz="2000" baseline="30000" dirty="0">
                          <a:effectLst/>
                          <a:latin typeface="Times New Roman"/>
                          <a:ea typeface="SimSun"/>
                        </a:rPr>
                        <a:t>-7</a:t>
                      </a:r>
                      <a:r>
                        <a:rPr lang="ru-RU" sz="2000" dirty="0">
                          <a:effectLst/>
                          <a:latin typeface="Times New Roman"/>
                          <a:ea typeface="SimSun"/>
                        </a:rPr>
                        <a:t> – 10</a:t>
                      </a:r>
                      <a:r>
                        <a:rPr lang="ru-RU" sz="2000" baseline="30000" dirty="0">
                          <a:effectLst/>
                          <a:latin typeface="Times New Roman"/>
                          <a:ea typeface="SimSun"/>
                        </a:rPr>
                        <a:t>-5</a:t>
                      </a:r>
                      <a:endParaRPr lang="ru-RU" sz="2000" dirty="0">
                        <a:effectLst/>
                        <a:latin typeface="Times New Roman"/>
                        <a:ea typeface="SimSun"/>
                      </a:endParaRPr>
                    </a:p>
                  </a:txBody>
                  <a:tcPr marL="68580" marR="68580" marT="0" marB="0"/>
                </a:tc>
                <a:tc>
                  <a:txBody>
                    <a:bodyPr/>
                    <a:lstStyle/>
                    <a:p>
                      <a:pPr algn="ctr">
                        <a:lnSpc>
                          <a:spcPct val="115000"/>
                        </a:lnSpc>
                        <a:spcAft>
                          <a:spcPts val="0"/>
                        </a:spcAft>
                      </a:pPr>
                      <a:r>
                        <a:rPr lang="ru-RU" sz="2000">
                          <a:effectLst/>
                          <a:latin typeface="Times New Roman"/>
                          <a:ea typeface="Times New Roman"/>
                          <a:cs typeface="Times New Roman"/>
                        </a:rPr>
                        <a:t>Конденсациялық</a:t>
                      </a:r>
                      <a:endParaRPr lang="ru-RU" sz="2000">
                        <a:effectLst/>
                        <a:latin typeface="Calibri"/>
                        <a:ea typeface="Times New Roman"/>
                        <a:cs typeface="Times New Roman"/>
                      </a:endParaRPr>
                    </a:p>
                  </a:txBody>
                  <a:tcPr marL="68580" marR="68580" marT="0" marB="0"/>
                </a:tc>
              </a:tr>
              <a:tr h="370840">
                <a:tc>
                  <a:txBody>
                    <a:bodyPr/>
                    <a:lstStyle/>
                    <a:p>
                      <a:pPr algn="ctr">
                        <a:lnSpc>
                          <a:spcPct val="115000"/>
                        </a:lnSpc>
                        <a:spcAft>
                          <a:spcPts val="0"/>
                        </a:spcAft>
                      </a:pPr>
                      <a:r>
                        <a:rPr lang="ru-RU" sz="2000">
                          <a:effectLst/>
                          <a:latin typeface="Times New Roman"/>
                          <a:ea typeface="SimSun"/>
                        </a:rPr>
                        <a:t>Смог</a:t>
                      </a:r>
                    </a:p>
                  </a:txBody>
                  <a:tcPr marL="68580" marR="68580" marT="0" marB="0"/>
                </a:tc>
                <a:tc>
                  <a:txBody>
                    <a:bodyPr/>
                    <a:lstStyle/>
                    <a:p>
                      <a:pPr algn="ctr">
                        <a:lnSpc>
                          <a:spcPct val="115000"/>
                        </a:lnSpc>
                        <a:spcAft>
                          <a:spcPts val="0"/>
                        </a:spcAft>
                      </a:pPr>
                      <a:r>
                        <a:rPr lang="ru-RU" sz="2000">
                          <a:effectLst/>
                          <a:latin typeface="Times New Roman"/>
                          <a:ea typeface="SimSun"/>
                        </a:rPr>
                        <a:t>С, Қ/Г</a:t>
                      </a:r>
                    </a:p>
                  </a:txBody>
                  <a:tcPr marL="68580" marR="68580" marT="0" marB="0"/>
                </a:tc>
                <a:tc>
                  <a:txBody>
                    <a:bodyPr/>
                    <a:lstStyle/>
                    <a:p>
                      <a:pPr algn="ctr">
                        <a:lnSpc>
                          <a:spcPct val="115000"/>
                        </a:lnSpc>
                        <a:spcAft>
                          <a:spcPts val="0"/>
                        </a:spcAft>
                      </a:pPr>
                      <a:r>
                        <a:rPr lang="ru-RU" sz="2000" dirty="0">
                          <a:effectLst/>
                          <a:latin typeface="Times New Roman"/>
                          <a:ea typeface="SimSun"/>
                        </a:rPr>
                        <a:t>-</a:t>
                      </a:r>
                    </a:p>
                  </a:txBody>
                  <a:tcPr marL="68580" marR="68580" marT="0" marB="0"/>
                </a:tc>
                <a:tc>
                  <a:txBody>
                    <a:bodyPr/>
                    <a:lstStyle/>
                    <a:p>
                      <a:pPr algn="ctr">
                        <a:lnSpc>
                          <a:spcPct val="115000"/>
                        </a:lnSpc>
                        <a:spcAft>
                          <a:spcPts val="0"/>
                        </a:spcAft>
                      </a:pPr>
                      <a:r>
                        <a:rPr lang="ru-RU" sz="2000" dirty="0" err="1">
                          <a:effectLst/>
                          <a:latin typeface="Times New Roman"/>
                          <a:ea typeface="Times New Roman"/>
                          <a:cs typeface="Times New Roman"/>
                        </a:rPr>
                        <a:t>Конденсациялық</a:t>
                      </a:r>
                      <a:endParaRPr lang="ru-RU" sz="20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xmlns="" val="980083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62500" lnSpcReduction="20000"/>
          </a:bodyPr>
          <a:lstStyle/>
          <a:p>
            <a:r>
              <a:rPr lang="kk-KZ" b="1" dirty="0"/>
              <a:t>Дисперстілігі бойынша </a:t>
            </a:r>
            <a:r>
              <a:rPr lang="kk-KZ" dirty="0"/>
              <a:t>қатты дисперсті фазасы бар аэрозольдерді бөлшектердің өлшемі 10</a:t>
            </a:r>
            <a:r>
              <a:rPr lang="kk-KZ" baseline="30000" dirty="0"/>
              <a:t>-9</a:t>
            </a:r>
            <a:r>
              <a:rPr lang="kk-KZ" dirty="0"/>
              <a:t> нен 10</a:t>
            </a:r>
            <a:r>
              <a:rPr lang="kk-KZ" baseline="30000" dirty="0"/>
              <a:t>-5</a:t>
            </a:r>
            <a:r>
              <a:rPr lang="kk-KZ" dirty="0"/>
              <a:t> м дейін болады. </a:t>
            </a:r>
            <a:endParaRPr lang="kk-KZ" dirty="0" smtClean="0"/>
          </a:p>
          <a:p>
            <a:r>
              <a:rPr lang="kk-KZ" dirty="0"/>
              <a:t>Аэрозольдерге бөлшектерінің өлшемі 10</a:t>
            </a:r>
            <a:r>
              <a:rPr lang="kk-KZ" baseline="30000" dirty="0"/>
              <a:t>-3</a:t>
            </a:r>
            <a:r>
              <a:rPr lang="kk-KZ" dirty="0"/>
              <a:t> мен 10</a:t>
            </a:r>
            <a:r>
              <a:rPr lang="kk-KZ" baseline="30000" dirty="0"/>
              <a:t>3</a:t>
            </a:r>
            <a:r>
              <a:rPr lang="kk-KZ" dirty="0"/>
              <a:t> мкм дисперстіліктің арасында орналасқан жүйелер жатады, мұның ішінде ғылыми қызығушылықты 10</a:t>
            </a:r>
            <a:r>
              <a:rPr lang="kk-KZ" baseline="30000" dirty="0"/>
              <a:t>-2 </a:t>
            </a:r>
            <a:r>
              <a:rPr lang="kk-KZ" dirty="0"/>
              <a:t>– 10</a:t>
            </a:r>
            <a:r>
              <a:rPr lang="kk-KZ" baseline="30000" dirty="0"/>
              <a:t>2</a:t>
            </a:r>
            <a:r>
              <a:rPr lang="kk-KZ" dirty="0"/>
              <a:t> мкм өлшемдегі аэрозольдер тудырады себебі, өлшемдерінің төменгі шегі молекуладан бөлшекке өту аймағында жатыр, ал ірі бөлшектер ұзақ уақыт бойы ауада суспензия түрінде бола алмайды</a:t>
            </a:r>
            <a:r>
              <a:rPr lang="kk-KZ" dirty="0" smtClean="0"/>
              <a:t>.</a:t>
            </a:r>
          </a:p>
          <a:p>
            <a:r>
              <a:rPr lang="kk-KZ" dirty="0" smtClean="0"/>
              <a:t> Бөлшектердің </a:t>
            </a:r>
            <a:r>
              <a:rPr lang="kk-KZ" dirty="0"/>
              <a:t>өлшемі – аэрозольдердің табиғатын болжауға мүмкіндік беретін маңызды параметр болып табылады. Бөлшектердің өлшемін әдетте радиус немесе диаметрлмен сипаттайды. </a:t>
            </a:r>
            <a:endParaRPr lang="kk-KZ" dirty="0" smtClean="0"/>
          </a:p>
          <a:p>
            <a:r>
              <a:rPr lang="kk-KZ" dirty="0" smtClean="0"/>
              <a:t>Монодисперсті </a:t>
            </a:r>
            <a:r>
              <a:rPr lang="kk-KZ" dirty="0"/>
              <a:t>аэрозоль тек бір өлшемді бөлшектерден тұрады (өте сирек кездеседі), полидисперстілердің бөлшектері әртүрлі өлшемге ие. </a:t>
            </a:r>
            <a:endParaRPr lang="kk-KZ" dirty="0" smtClean="0"/>
          </a:p>
          <a:p>
            <a:r>
              <a:rPr lang="kk-KZ" dirty="0" smtClean="0"/>
              <a:t>Дұрыс </a:t>
            </a:r>
            <a:r>
              <a:rPr lang="kk-KZ" dirty="0"/>
              <a:t>емес пішінді бөлшектер үшін бөлшектердің диаметрі өзіне тән өлшемімен қатты ерекшелінеді. </a:t>
            </a:r>
            <a:endParaRPr lang="ru-RU" dirty="0"/>
          </a:p>
          <a:p>
            <a:r>
              <a:rPr lang="kk-KZ" dirty="0"/>
              <a:t>Аэрозольдер дисперстіліктің үлкен диапозонын қамтиды, дегенмен жоғары және дөрекі дисперсті аэрозольдер тұрақсыз болып келеді. Жоғары  дисперсті бөлшектердің бір-бірімен жиі соқтығысу салдарынан туындайды, екіншісі седиментациялық үлкен жылдамдығымен байланысты. Сондықтан аэрозольдер 10</a:t>
            </a:r>
            <a:r>
              <a:rPr lang="kk-KZ" baseline="30000" dirty="0"/>
              <a:t>-4</a:t>
            </a:r>
            <a:r>
              <a:rPr lang="kk-KZ" dirty="0"/>
              <a:t> – 10</a:t>
            </a:r>
            <a:r>
              <a:rPr lang="kk-KZ" baseline="30000" dirty="0"/>
              <a:t>-7</a:t>
            </a:r>
            <a:r>
              <a:rPr lang="kk-KZ" dirty="0"/>
              <a:t> м аймағындағы өлшемдерге ие, төменде келтірілген кестеден осыған көзжеткізуге болады.</a:t>
            </a:r>
            <a:endParaRPr lang="ru-RU" dirty="0"/>
          </a:p>
          <a:p>
            <a:endParaRPr lang="ru-RU" dirty="0"/>
          </a:p>
        </p:txBody>
      </p:sp>
    </p:spTree>
    <p:extLst>
      <p:ext uri="{BB962C8B-B14F-4D97-AF65-F5344CB8AC3E}">
        <p14:creationId xmlns:p14="http://schemas.microsoft.com/office/powerpoint/2010/main" xmlns="" val="4231785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Кесте </a:t>
            </a:r>
            <a:r>
              <a:rPr lang="kk-KZ" dirty="0" smtClean="0"/>
              <a:t>2. </a:t>
            </a:r>
            <a:r>
              <a:rPr lang="kk-KZ" dirty="0"/>
              <a:t>Кейбір аэрозольдер бөлшектерінің өлшемдері</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068820079"/>
              </p:ext>
            </p:extLst>
          </p:nvPr>
        </p:nvGraphicFramePr>
        <p:xfrm>
          <a:off x="457200" y="1600200"/>
          <a:ext cx="8229600" cy="42062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457200" indent="359410" algn="just">
                        <a:lnSpc>
                          <a:spcPct val="115000"/>
                        </a:lnSpc>
                        <a:spcAft>
                          <a:spcPts val="0"/>
                        </a:spcAft>
                      </a:pPr>
                      <a:r>
                        <a:rPr lang="kk-KZ" sz="2400" dirty="0">
                          <a:effectLst/>
                          <a:latin typeface="Times New Roman"/>
                          <a:ea typeface="Times New Roman"/>
                          <a:cs typeface="Times New Roman"/>
                        </a:rPr>
                        <a:t>Жүйенің аталуы </a:t>
                      </a:r>
                      <a:endParaRPr lang="ru-RU" sz="2400" dirty="0">
                        <a:effectLst/>
                        <a:latin typeface="Calibri"/>
                        <a:ea typeface="Times New Roman"/>
                        <a:cs typeface="Times New Roman"/>
                      </a:endParaRPr>
                    </a:p>
                  </a:txBody>
                  <a:tcPr marL="68580" marR="68580" marT="0" marB="0"/>
                </a:tc>
                <a:tc>
                  <a:txBody>
                    <a:bodyPr/>
                    <a:lstStyle/>
                    <a:p>
                      <a:pPr marL="457200" indent="359410" algn="just">
                        <a:lnSpc>
                          <a:spcPct val="115000"/>
                        </a:lnSpc>
                        <a:spcAft>
                          <a:spcPts val="0"/>
                        </a:spcAft>
                      </a:pPr>
                      <a:r>
                        <a:rPr lang="kk-KZ" sz="2400">
                          <a:effectLst/>
                          <a:latin typeface="Times New Roman"/>
                          <a:ea typeface="Times New Roman"/>
                          <a:cs typeface="Times New Roman"/>
                        </a:rPr>
                        <a:t>Бөлшектердің өлшемі, м</a:t>
                      </a:r>
                      <a:endParaRPr lang="ru-RU" sz="2400">
                        <a:effectLst/>
                        <a:latin typeface="Calibri"/>
                        <a:ea typeface="Times New Roman"/>
                        <a:cs typeface="Times New Roman"/>
                      </a:endParaRPr>
                    </a:p>
                  </a:txBody>
                  <a:tcPr marL="68580" marR="68580" marT="0" marB="0"/>
                </a:tc>
              </a:tr>
              <a:tr h="370840">
                <a:tc>
                  <a:txBody>
                    <a:bodyPr/>
                    <a:lstStyle/>
                    <a:p>
                      <a:pPr marL="457200" indent="359410" algn="just">
                        <a:lnSpc>
                          <a:spcPct val="115000"/>
                        </a:lnSpc>
                        <a:spcAft>
                          <a:spcPts val="0"/>
                        </a:spcAft>
                      </a:pPr>
                      <a:r>
                        <a:rPr lang="kk-KZ" sz="2400" dirty="0">
                          <a:effectLst/>
                          <a:latin typeface="Times New Roman"/>
                          <a:ea typeface="Times New Roman"/>
                          <a:cs typeface="Times New Roman"/>
                        </a:rPr>
                        <a:t>Тұман </a:t>
                      </a:r>
                      <a:r>
                        <a:rPr lang="ru-RU" sz="2400" dirty="0">
                          <a:effectLst/>
                          <a:latin typeface="Times New Roman"/>
                          <a:ea typeface="Times New Roman"/>
                          <a:cs typeface="Times New Roman"/>
                        </a:rPr>
                        <a:t>H</a:t>
                      </a:r>
                      <a:r>
                        <a:rPr lang="ru-RU" sz="2400" baseline="-25000" dirty="0">
                          <a:effectLst/>
                          <a:latin typeface="Times New Roman"/>
                          <a:ea typeface="Times New Roman"/>
                          <a:cs typeface="Times New Roman"/>
                        </a:rPr>
                        <a:t>2</a:t>
                      </a:r>
                      <a:r>
                        <a:rPr lang="ru-RU" sz="2400" dirty="0">
                          <a:effectLst/>
                          <a:latin typeface="Times New Roman"/>
                          <a:ea typeface="Times New Roman"/>
                          <a:cs typeface="Times New Roman"/>
                        </a:rPr>
                        <a:t>O</a:t>
                      </a:r>
                      <a:endParaRPr lang="ru-RU" sz="2400" dirty="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5·10</a:t>
                      </a:r>
                      <a:r>
                        <a:rPr lang="ru-RU" sz="2400" baseline="30000" dirty="0">
                          <a:effectLst/>
                          <a:latin typeface="Times New Roman"/>
                          <a:ea typeface="SimSun"/>
                        </a:rPr>
                        <a:t>-7</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dirty="0">
                          <a:effectLst/>
                          <a:latin typeface="Times New Roman"/>
                          <a:ea typeface="Times New Roman"/>
                          <a:cs typeface="Times New Roman"/>
                        </a:rPr>
                        <a:t>Табиғы шаң</a:t>
                      </a:r>
                      <a:endParaRPr lang="ru-RU" sz="2400" dirty="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- 1·10</a:t>
                      </a:r>
                      <a:r>
                        <a:rPr lang="ru-RU" sz="2400" baseline="30000" dirty="0">
                          <a:effectLst/>
                          <a:latin typeface="Times New Roman"/>
                          <a:ea typeface="SimSun"/>
                        </a:rPr>
                        <a:t>-4</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Өсімдік тозаңдары </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-1·10</a:t>
                      </a:r>
                      <a:r>
                        <a:rPr lang="ru-RU" sz="2400" baseline="30000" dirty="0">
                          <a:effectLst/>
                          <a:latin typeface="Times New Roman"/>
                          <a:ea typeface="SimSun"/>
                        </a:rPr>
                        <a:t>-5</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Қабатты бұлттар </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-1·10</a:t>
                      </a:r>
                      <a:r>
                        <a:rPr lang="ru-RU" sz="2400" baseline="30000" dirty="0">
                          <a:effectLst/>
                          <a:latin typeface="Times New Roman"/>
                          <a:ea typeface="SimSun"/>
                        </a:rPr>
                        <a:t>-5</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Жаңбырлы бұлттар</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-5</a:t>
                      </a:r>
                      <a:r>
                        <a:rPr lang="ru-RU" sz="2400" dirty="0">
                          <a:effectLst/>
                          <a:latin typeface="Times New Roman"/>
                          <a:ea typeface="SimSun"/>
                        </a:rPr>
                        <a:t> - 1·10</a:t>
                      </a:r>
                      <a:r>
                        <a:rPr lang="ru-RU" sz="2400" baseline="30000" dirty="0">
                          <a:effectLst/>
                          <a:latin typeface="Times New Roman"/>
                          <a:ea typeface="SimSun"/>
                        </a:rPr>
                        <a:t>-4</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Тұман Н</a:t>
                      </a:r>
                      <a:r>
                        <a:rPr lang="kk-KZ" sz="2400" baseline="-25000">
                          <a:effectLst/>
                          <a:latin typeface="Times New Roman"/>
                          <a:ea typeface="Times New Roman"/>
                          <a:cs typeface="Times New Roman"/>
                        </a:rPr>
                        <a:t>2</a:t>
                      </a:r>
                      <a:r>
                        <a:rPr lang="ru-RU" sz="2400">
                          <a:effectLst/>
                          <a:latin typeface="Times New Roman"/>
                          <a:ea typeface="Times New Roman"/>
                          <a:cs typeface="Times New Roman"/>
                        </a:rPr>
                        <a:t>SO</a:t>
                      </a:r>
                      <a:r>
                        <a:rPr lang="ru-RU" sz="2400" baseline="-25000">
                          <a:effectLst/>
                          <a:latin typeface="Times New Roman"/>
                          <a:ea typeface="Times New Roman"/>
                          <a:cs typeface="Times New Roman"/>
                        </a:rPr>
                        <a:t>3</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- 1·10</a:t>
                      </a:r>
                      <a:r>
                        <a:rPr lang="ru-RU" sz="2400" baseline="30000" dirty="0">
                          <a:effectLst/>
                          <a:latin typeface="Times New Roman"/>
                          <a:ea typeface="SimSun"/>
                        </a:rPr>
                        <a:t>-5</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Темекі түтіні </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-7</a:t>
                      </a:r>
                      <a:r>
                        <a:rPr lang="ru-RU" sz="2400" dirty="0">
                          <a:effectLst/>
                          <a:latin typeface="Times New Roman"/>
                          <a:ea typeface="SimSun"/>
                        </a:rPr>
                        <a:t> - 1·10</a:t>
                      </a:r>
                      <a:r>
                        <a:rPr lang="ru-RU" sz="2400" baseline="30000" dirty="0">
                          <a:effectLst/>
                          <a:latin typeface="Times New Roman"/>
                          <a:ea typeface="SimSun"/>
                        </a:rPr>
                        <a:t>-6</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Түтін </a:t>
                      </a:r>
                      <a:r>
                        <a:rPr lang="ru-RU" sz="2400">
                          <a:effectLst/>
                          <a:latin typeface="Times New Roman"/>
                          <a:ea typeface="Times New Roman"/>
                          <a:cs typeface="Times New Roman"/>
                        </a:rPr>
                        <a:t>Р</a:t>
                      </a:r>
                      <a:r>
                        <a:rPr lang="ru-RU" sz="2400" baseline="-25000">
                          <a:effectLst/>
                          <a:latin typeface="Times New Roman"/>
                          <a:ea typeface="Times New Roman"/>
                          <a:cs typeface="Times New Roman"/>
                        </a:rPr>
                        <a:t>2</a:t>
                      </a:r>
                      <a:r>
                        <a:rPr lang="ru-RU" sz="2400">
                          <a:effectLst/>
                          <a:latin typeface="Times New Roman"/>
                          <a:ea typeface="Times New Roman"/>
                          <a:cs typeface="Times New Roman"/>
                        </a:rPr>
                        <a:t>О</a:t>
                      </a:r>
                      <a:r>
                        <a:rPr lang="ru-RU" sz="2400" baseline="-25000">
                          <a:effectLst/>
                          <a:latin typeface="Times New Roman"/>
                          <a:ea typeface="Times New Roman"/>
                          <a:cs typeface="Times New Roman"/>
                        </a:rPr>
                        <a:t>5</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5·10</a:t>
                      </a:r>
                      <a:r>
                        <a:rPr lang="ru-RU" sz="2400" baseline="30000" dirty="0">
                          <a:effectLst/>
                          <a:latin typeface="Times New Roman"/>
                          <a:ea typeface="SimSun"/>
                        </a:rPr>
                        <a:t>-6</a:t>
                      </a:r>
                      <a:r>
                        <a:rPr lang="ru-RU" sz="2400" dirty="0">
                          <a:effectLst/>
                          <a:latin typeface="Times New Roman"/>
                          <a:ea typeface="SimSun"/>
                        </a:rPr>
                        <a:t> - 1·10</a:t>
                      </a:r>
                      <a:r>
                        <a:rPr lang="ru-RU" sz="2400" baseline="30000" dirty="0">
                          <a:effectLst/>
                          <a:latin typeface="Times New Roman"/>
                          <a:ea typeface="SimSun"/>
                        </a:rPr>
                        <a:t>-6</a:t>
                      </a:r>
                      <a:endParaRPr lang="ru-RU" sz="2400" dirty="0">
                        <a:effectLst/>
                        <a:latin typeface="Times New Roman"/>
                        <a:ea typeface="SimSun"/>
                      </a:endParaRPr>
                    </a:p>
                  </a:txBody>
                  <a:tcPr marL="68580" marR="68580" marT="0" marB="0"/>
                </a:tc>
              </a:tr>
            </a:tbl>
          </a:graphicData>
        </a:graphic>
      </p:graphicFrame>
    </p:spTree>
    <p:extLst>
      <p:ext uri="{BB962C8B-B14F-4D97-AF65-F5344CB8AC3E}">
        <p14:creationId xmlns:p14="http://schemas.microsoft.com/office/powerpoint/2010/main" xmlns="" val="1775879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0000" lnSpcReduction="20000"/>
          </a:bodyPr>
          <a:lstStyle/>
          <a:p>
            <a:r>
              <a:rPr lang="kk-KZ" dirty="0"/>
              <a:t>Газды дисперсиялық ортасы бар жүйелерді </a:t>
            </a:r>
            <a:r>
              <a:rPr lang="kk-KZ" dirty="0" smtClean="0"/>
              <a:t>алынуы бойынша </a:t>
            </a:r>
            <a:r>
              <a:rPr lang="kk-KZ" dirty="0"/>
              <a:t>диспергациялық және конденсациялық деп бөлінеді. </a:t>
            </a:r>
            <a:endParaRPr lang="kk-KZ" dirty="0" smtClean="0"/>
          </a:p>
          <a:p>
            <a:r>
              <a:rPr lang="kk-KZ" dirty="0" smtClean="0"/>
              <a:t>Дисперсиялық </a:t>
            </a:r>
            <a:r>
              <a:rPr lang="kk-KZ" dirty="0"/>
              <a:t>аэрозольдер қатты немесе сұйық денелерді диспергирлеу (майдалау, ұнтақтау) кезінде немесе ұнтақ тәрізді денелерді өлшенген күйге ауыстырғанда </a:t>
            </a:r>
            <a:r>
              <a:rPr lang="kk-KZ" dirty="0" smtClean="0"/>
              <a:t>түзіледі.</a:t>
            </a:r>
          </a:p>
          <a:p>
            <a:r>
              <a:rPr lang="kk-KZ" dirty="0"/>
              <a:t>Диспергациялық аэрозольдер, қатты денелерді уатқанда немесе сұйықтықты шашқанда түзіледі, лиозольдер диспергілеу арқылы алынатын болғандықтан бөлшектерінің өлшемі біршама үлкен болады, әдетте олар полидисперсті болып келеді. </a:t>
            </a:r>
            <a:endParaRPr lang="kk-KZ" dirty="0" smtClean="0"/>
          </a:p>
          <a:p>
            <a:r>
              <a:rPr lang="kk-KZ" dirty="0" smtClean="0"/>
              <a:t>Конденсирленген </a:t>
            </a:r>
            <a:r>
              <a:rPr lang="kk-KZ" dirty="0"/>
              <a:t>аэрозольдер – қаныққан булардың көлемді конденсациясы кезінде денелердің булану салдарынан, сонымен қатар плазма мен лазерлік сәулеленудің әсерінен, газды химиялық реакцияның нәтижесінде болуы мүмкін. </a:t>
            </a:r>
            <a:r>
              <a:rPr lang="kk-KZ" dirty="0" smtClean="0"/>
              <a:t>Химиялық </a:t>
            </a:r>
            <a:r>
              <a:rPr lang="kk-KZ" dirty="0"/>
              <a:t>реакциялардың нәтижесінде немесе қаныққан булардан конденсация әдісімен алынған аэрозольдер керісінше әдетте бөлшектерінің өлшемі біркелкілеу келетін жоғарыдисперсті жүйелер болып табылады. </a:t>
            </a:r>
            <a:endParaRPr lang="ru-RU" dirty="0"/>
          </a:p>
          <a:p>
            <a:endParaRPr lang="ru-RU" dirty="0"/>
          </a:p>
        </p:txBody>
      </p:sp>
    </p:spTree>
    <p:extLst>
      <p:ext uri="{BB962C8B-B14F-4D97-AF65-F5344CB8AC3E}">
        <p14:creationId xmlns:p14="http://schemas.microsoft.com/office/powerpoint/2010/main" xmlns="" val="3386441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r>
              <a:rPr lang="kk-KZ" dirty="0"/>
              <a:t>Жер атмосферасында әртүрлі </a:t>
            </a:r>
            <a:r>
              <a:rPr lang="kk-KZ" b="1" dirty="0"/>
              <a:t>табиғи үрдістердің жүру нәтижесінде </a:t>
            </a:r>
            <a:r>
              <a:rPr lang="kk-KZ" dirty="0"/>
              <a:t>түзілетін және антропилдік әсерден болатын аэрозольдерді ажыратамыз. Біріншісі – </a:t>
            </a:r>
            <a:r>
              <a:rPr lang="kk-KZ" i="1" dirty="0"/>
              <a:t>табиғи</a:t>
            </a:r>
            <a:r>
              <a:rPr lang="kk-KZ" dirty="0"/>
              <a:t> деп аталса, екіншісі – </a:t>
            </a:r>
            <a:r>
              <a:rPr lang="kk-KZ" i="1" dirty="0"/>
              <a:t>техникалық</a:t>
            </a:r>
            <a:r>
              <a:rPr lang="kk-KZ" dirty="0"/>
              <a:t> деп аталады. Техникалық аэрозольдер кенді, көмірді өндіру материалдарды ұсақтау, цемент өндірісінде, отынды жағу мен басқа да технологиялық үрдістер кезінде </a:t>
            </a:r>
            <a:r>
              <a:rPr lang="kk-KZ" dirty="0" smtClean="0"/>
              <a:t>түзіледі.</a:t>
            </a:r>
            <a:endParaRPr lang="ru-RU" dirty="0"/>
          </a:p>
        </p:txBody>
      </p:sp>
    </p:spTree>
    <p:extLst>
      <p:ext uri="{BB962C8B-B14F-4D97-AF65-F5344CB8AC3E}">
        <p14:creationId xmlns:p14="http://schemas.microsoft.com/office/powerpoint/2010/main" xmlns="" val="152976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92500" lnSpcReduction="20000"/>
          </a:bodyPr>
          <a:lstStyle/>
          <a:p>
            <a:r>
              <a:rPr lang="kk-KZ" dirty="0" smtClean="0"/>
              <a:t>Аэрозольді </a:t>
            </a:r>
            <a:r>
              <a:rPr lang="kk-KZ" b="1" dirty="0" smtClean="0"/>
              <a:t>бөлшектердің әртүрлі пішіндерін үш өлшем бойынша</a:t>
            </a:r>
            <a:r>
              <a:rPr lang="kk-KZ" dirty="0" smtClean="0"/>
              <a:t> бөлшектердің салыстырмалы түрде созылып жатуына байланысты үш классқа бөлген дұрыс:</a:t>
            </a:r>
            <a:endParaRPr lang="ru-RU" dirty="0" smtClean="0"/>
          </a:p>
          <a:p>
            <a:pPr marL="514350" lvl="0" indent="-514350">
              <a:buFont typeface="+mj-lt"/>
              <a:buAutoNum type="arabicPeriod"/>
            </a:pPr>
            <a:r>
              <a:rPr lang="kk-KZ" dirty="0" smtClean="0"/>
              <a:t>Изометрлік </a:t>
            </a:r>
            <a:r>
              <a:rPr lang="kk-KZ" dirty="0"/>
              <a:t>бөлшектер бұлар үшін барлық үш өлшем бір-бірімен шамалас болып келеді (сфера, дұрыс көпбұрышты және оларға пішіні жағынан  жақын бөлшектер);</a:t>
            </a:r>
            <a:endParaRPr lang="ru-RU" dirty="0"/>
          </a:p>
          <a:p>
            <a:pPr marL="514350" lvl="0" indent="-514350">
              <a:buFont typeface="+mj-lt"/>
              <a:buAutoNum type="arabicPeriod"/>
            </a:pPr>
            <a:r>
              <a:rPr lang="kk-KZ" dirty="0"/>
              <a:t>Екі өлшемі бойынша қашықтығы үшіншіге қарағанда үшкірірек бөлшектер (пластинкалар, дискілер, жапырақшалар);</a:t>
            </a:r>
            <a:endParaRPr lang="ru-RU" dirty="0"/>
          </a:p>
          <a:p>
            <a:pPr marL="514350" lvl="0" indent="-514350">
              <a:buFont typeface="+mj-lt"/>
              <a:buAutoNum type="arabicPeriod"/>
            </a:pPr>
            <a:r>
              <a:rPr lang="kk-KZ" dirty="0"/>
              <a:t>Бір өлшемді артық бөлшектер (призмалар, талшықтар).</a:t>
            </a:r>
            <a:endParaRPr lang="ru-RU" dirty="0"/>
          </a:p>
          <a:p>
            <a:pPr marL="514350" indent="-514350">
              <a:buFont typeface="+mj-lt"/>
              <a:buAutoNum type="arabicPeriod"/>
            </a:pPr>
            <a:endParaRPr lang="ru-RU" dirty="0"/>
          </a:p>
        </p:txBody>
      </p:sp>
    </p:spTree>
    <p:extLst>
      <p:ext uri="{BB962C8B-B14F-4D97-AF65-F5344CB8AC3E}">
        <p14:creationId xmlns:p14="http://schemas.microsoft.com/office/powerpoint/2010/main" xmlns="" val="9075115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2169</Words>
  <Application>Microsoft Office PowerPoint</Application>
  <PresentationFormat>Экран (4:3)</PresentationFormat>
  <Paragraphs>140</Paragraphs>
  <Slides>26</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Дәріс 10. Аэрозольдер. Аэрозольдерді алу. Аэрозольдердің агрегаттық тұрақтылығы.Аэрозольдердің бұзылуы </vt:lpstr>
      <vt:lpstr>Слайд 2</vt:lpstr>
      <vt:lpstr> Белгілі аэрозольдерге келесілер жатады: </vt:lpstr>
      <vt:lpstr>1 кесте. Аэрозольдердің жіктелуі  </vt:lpstr>
      <vt:lpstr>Слайд 5</vt:lpstr>
      <vt:lpstr>Кесте 2. Кейбір аэрозольдер бөлшектерінің өлшемдері</vt:lpstr>
      <vt:lpstr>Слайд 7</vt:lpstr>
      <vt:lpstr>Слайд 8</vt:lpstr>
      <vt:lpstr>Слайд 9</vt:lpstr>
      <vt:lpstr>Слайд 10</vt:lpstr>
      <vt:lpstr> 3 кесте. Түтіндегі бөлшектердің тығыздығы </vt:lpstr>
      <vt:lpstr>Аэрозольдерді алу әдістері  </vt:lpstr>
      <vt:lpstr>Аэрозольдерді бұзу</vt:lpstr>
      <vt:lpstr>Слайд 14</vt:lpstr>
      <vt:lpstr> Сурет 1. Циклонда газдың қозғалысы </vt:lpstr>
      <vt:lpstr> Сурет 2. Сүзгінің үстінен қарағандағы сұлбасы  </vt:lpstr>
      <vt:lpstr>Слайд 17</vt:lpstr>
      <vt:lpstr>Слайд 18</vt:lpstr>
      <vt:lpstr>Слайд 19</vt:lpstr>
      <vt:lpstr>Слайд 20</vt:lpstr>
      <vt:lpstr>Слайд 21</vt:lpstr>
      <vt:lpstr>Слайд 22</vt:lpstr>
      <vt:lpstr> 3 сурет. Коттрель электросүзгісінің сұлбасы </vt:lpstr>
      <vt:lpstr>Слайд 24</vt:lpstr>
      <vt:lpstr>Слайд 25</vt:lpstr>
      <vt:lpstr>Слайд 26</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14. Аэрозольдердің бұзылуы</dc:title>
  <dc:creator>Admin</dc:creator>
  <cp:lastModifiedBy>Admin</cp:lastModifiedBy>
  <cp:revision>7</cp:revision>
  <dcterms:created xsi:type="dcterms:W3CDTF">2017-05-04T19:48:47Z</dcterms:created>
  <dcterms:modified xsi:type="dcterms:W3CDTF">2021-03-30T18:38:34Z</dcterms:modified>
</cp:coreProperties>
</file>